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7" r:id="rId3"/>
    <p:sldId id="259" r:id="rId4"/>
    <p:sldId id="292" r:id="rId5"/>
    <p:sldId id="273" r:id="rId6"/>
    <p:sldId id="277" r:id="rId7"/>
    <p:sldId id="272" r:id="rId8"/>
    <p:sldId id="275" r:id="rId9"/>
    <p:sldId id="278" r:id="rId10"/>
    <p:sldId id="386" r:id="rId11"/>
    <p:sldId id="393" r:id="rId12"/>
    <p:sldId id="390" r:id="rId13"/>
    <p:sldId id="391" r:id="rId14"/>
    <p:sldId id="290" r:id="rId15"/>
    <p:sldId id="282" r:id="rId16"/>
    <p:sldId id="283" r:id="rId17"/>
    <p:sldId id="284" r:id="rId18"/>
    <p:sldId id="287" r:id="rId19"/>
    <p:sldId id="288" r:id="rId20"/>
    <p:sldId id="289" r:id="rId21"/>
    <p:sldId id="394" r:id="rId22"/>
    <p:sldId id="291" r:id="rId23"/>
    <p:sldId id="271" r:id="rId24"/>
    <p:sldId id="274" r:id="rId25"/>
    <p:sldId id="258" r:id="rId2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30AC"/>
    <a:srgbClr val="222222"/>
    <a:srgbClr val="6FB405"/>
    <a:srgbClr val="1C1C1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72"/>
    <p:restoredTop sz="94595"/>
  </p:normalViewPr>
  <p:slideViewPr>
    <p:cSldViewPr snapToGrid="0" snapToObjects="1">
      <p:cViewPr varScale="1">
        <p:scale>
          <a:sx n="127" d="100"/>
          <a:sy n="127" d="100"/>
        </p:scale>
        <p:origin x="184" y="232"/>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6612E0-88A5-BA42-B75A-883A9429FD32}" type="doc">
      <dgm:prSet loTypeId="urn:microsoft.com/office/officeart/2005/8/layout/hList1" loCatId="" qsTypeId="urn:microsoft.com/office/officeart/2005/8/quickstyle/simple1" qsCatId="simple" csTypeId="urn:microsoft.com/office/officeart/2005/8/colors/accent0_3" csCatId="mainScheme" phldr="1"/>
      <dgm:spPr/>
      <dgm:t>
        <a:bodyPr/>
        <a:lstStyle/>
        <a:p>
          <a:endParaRPr lang="en-US"/>
        </a:p>
      </dgm:t>
    </dgm:pt>
    <dgm:pt modelId="{43FE9313-0B71-A548-B96B-33E9AC7191B5}">
      <dgm:prSet phldrT="[Text]"/>
      <dgm:spPr/>
      <dgm: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Top Level Projects</a:t>
          </a:r>
        </a:p>
      </dgm:t>
    </dgm:pt>
    <dgm:pt modelId="{9BEC3FB3-5B89-2149-8670-44CE14148B7F}" type="parTrans" cxnId="{616E4AE7-3595-964D-BF56-54B0FBA8CF8B}">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82371536-DE49-8146-9B3C-8B9E606D8AB6}" type="sibTrans" cxnId="{616E4AE7-3595-964D-BF56-54B0FBA8CF8B}">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9E85CD08-F71E-5C4D-8B8B-A008ACC2F1D4}">
      <dgm:prSet phldrT="[Text]"/>
      <dgm:spPr/>
      <dgm: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Work considered critical for long term ecosystem sustainability </a:t>
          </a:r>
        </a:p>
      </dgm:t>
    </dgm:pt>
    <dgm:pt modelId="{DD6FA6D8-BC93-614D-80F3-CC46695E9431}" type="parTrans" cxnId="{96455A58-DADA-1C44-896C-F90730A4EA30}">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0A296BED-F814-C343-B1FA-34814DB77C24}" type="sibTrans" cxnId="{96455A58-DADA-1C44-896C-F90730A4EA30}">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C968D81B-E981-3240-BC2B-4321705950CB}">
      <dgm:prSet phldrT="[Text]"/>
      <dgm:spPr/>
      <dgm: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Projects include R-Hub, R-Ladies, and R User Group Support Program</a:t>
          </a:r>
        </a:p>
      </dgm:t>
    </dgm:pt>
    <dgm:pt modelId="{C6BB77CE-5EAE-8D4C-8741-4BF73C4047F9}" type="parTrans" cxnId="{EEEC25B6-A2D2-FD4D-9663-33DD15D6C27C}">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81344B7D-5C19-B44E-A325-7808726E527D}" type="sibTrans" cxnId="{EEEC25B6-A2D2-FD4D-9663-33DD15D6C27C}">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62F71629-B16D-7A43-8B67-B8BA840366F7}">
      <dgm:prSet phldrT="[Text]"/>
      <dgm:spPr/>
      <dgm: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Grant Program</a:t>
          </a:r>
        </a:p>
      </dgm:t>
    </dgm:pt>
    <dgm:pt modelId="{47FF6C18-EE46-0449-8596-FC34B9B8226F}" type="parTrans" cxnId="{5DAB4D1B-3692-754C-909A-9881E3B8DDAE}">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7FA9FE40-2ADE-6740-9813-9884BBB91F98}" type="sibTrans" cxnId="{5DAB4D1B-3692-754C-909A-9881E3B8DDAE}">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09A61EDE-1C42-9442-95B2-80722E3F877D}">
      <dgm:prSet phldrT="[Text]"/>
      <dgm:spPr/>
      <dgm: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Enables community leaders to apply for grant funding to solve key community needs or bootstrap new efforts</a:t>
          </a:r>
        </a:p>
      </dgm:t>
    </dgm:pt>
    <dgm:pt modelId="{BE48305A-85F6-0843-9A3E-74FBAEF6E28A}" type="parTrans" cxnId="{21A56A66-525B-0E4A-AA4A-BB05E12C21E9}">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7FAF40AE-B87B-8E4C-BABE-787720685B96}" type="sibTrans" cxnId="{21A56A66-525B-0E4A-AA4A-BB05E12C21E9}">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7F906106-4CAC-8E44-80D6-3D0EE10E74CD}">
      <dgm:prSet phldrT="[Text]"/>
      <dgm:spPr/>
      <dgm: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Successful grantees include DBI, RL10N, and R package builders</a:t>
          </a:r>
        </a:p>
      </dgm:t>
    </dgm:pt>
    <dgm:pt modelId="{845FE964-44F9-7141-9481-0C0A64DDB09C}" type="parTrans" cxnId="{BC752E89-4D52-A94D-91E6-869370E370F4}">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B3214674-99C9-F542-9EEB-980A34383EE4}" type="sibTrans" cxnId="{BC752E89-4D52-A94D-91E6-869370E370F4}">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4F216F53-2ED9-1B41-929C-9E4F08D5F023}">
      <dgm:prSet phldrT="[Text]"/>
      <dgm:spPr/>
      <dgm: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Working Groups </a:t>
          </a:r>
        </a:p>
      </dgm:t>
    </dgm:pt>
    <dgm:pt modelId="{053C10D2-5AE0-194C-B147-84F04EEC27C1}" type="parTrans" cxnId="{017AD76B-653D-5144-981C-3B4FDF3C74D3}">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530B9659-0A56-3D4E-A476-FDC4F25C8DD8}" type="sibTrans" cxnId="{017AD76B-653D-5144-981C-3B4FDF3C74D3}">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8EB48C34-4CFE-A445-A92B-A92ECE55ECA1}">
      <dgm:prSet phldrT="[Text]"/>
      <dgm:spPr/>
      <dgm: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Vendor-neutral collaboration groups for building consensus amongst the community</a:t>
          </a:r>
        </a:p>
      </dgm:t>
    </dgm:pt>
    <dgm:pt modelId="{CA919327-2194-3046-9460-C2EB95A4C8F4}" type="parTrans" cxnId="{C1E78C3C-E945-9B42-B301-FEFF2D922DE4}">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2897099D-39E9-A644-9683-2085B025F34C}" type="sibTrans" cxnId="{C1E78C3C-E945-9B42-B301-FEFF2D922DE4}">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D3A92A07-3390-2B40-98CD-169C0A25292E}">
      <dgm:prSet phldrT="[Text]"/>
      <dgm:spPr/>
      <dgm: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Groups include certification, code coverage, and internationalization</a:t>
          </a:r>
        </a:p>
      </dgm:t>
    </dgm:pt>
    <dgm:pt modelId="{CC572D9C-EDAB-C94A-A0DE-E8ED418EED63}" type="parTrans" cxnId="{2751FA66-41BD-1D4A-A846-444EA872413E}">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41E83E83-6B82-E042-9E52-D4EF523FE5CE}" type="sibTrans" cxnId="{2751FA66-41BD-1D4A-A846-444EA872413E}">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D2583EEE-51F7-8A4C-8517-AD9EA870CAD1}">
      <dgm:prSet phldrT="[Text]"/>
      <dgm:spPr/>
      <dgm: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30+ grants awarded and $650k+ funding to date.</a:t>
          </a:r>
        </a:p>
      </dgm:t>
    </dgm:pt>
    <dgm:pt modelId="{68057A24-C750-4F4C-AB8C-8ED28254F745}" type="parTrans" cxnId="{8F871BE3-B458-2448-9748-086A44889F20}">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B34D6E31-F2FD-9F4B-9336-0D77ECDDE2DC}" type="sibTrans" cxnId="{8F871BE3-B458-2448-9748-086A44889F20}">
      <dgm:prSet/>
      <dgm:spPr/>
      <dgm:t>
        <a:bodyPr/>
        <a:lstStyle/>
        <a:p>
          <a:endParaRPr lang="en-US">
            <a:latin typeface="Helvetica Neue" panose="02000503000000020004" pitchFamily="2" charset="0"/>
            <a:ea typeface="Helvetica Neue" panose="02000503000000020004" pitchFamily="2" charset="0"/>
            <a:cs typeface="Helvetica Neue" panose="02000503000000020004" pitchFamily="2" charset="0"/>
          </a:endParaRPr>
        </a:p>
      </dgm:t>
    </dgm:pt>
    <dgm:pt modelId="{5E9B2429-E32D-3E4E-8045-66DF22A35522}" type="pres">
      <dgm:prSet presAssocID="{FB6612E0-88A5-BA42-B75A-883A9429FD32}" presName="Name0" presStyleCnt="0">
        <dgm:presLayoutVars>
          <dgm:dir/>
          <dgm:animLvl val="lvl"/>
          <dgm:resizeHandles val="exact"/>
        </dgm:presLayoutVars>
      </dgm:prSet>
      <dgm:spPr/>
    </dgm:pt>
    <dgm:pt modelId="{E5497113-0DA6-2248-8EFA-51AD330C964B}" type="pres">
      <dgm:prSet presAssocID="{43FE9313-0B71-A548-B96B-33E9AC7191B5}" presName="composite" presStyleCnt="0"/>
      <dgm:spPr/>
    </dgm:pt>
    <dgm:pt modelId="{BD3497F1-E759-0C44-B6F0-7D401319817C}" type="pres">
      <dgm:prSet presAssocID="{43FE9313-0B71-A548-B96B-33E9AC7191B5}" presName="parTx" presStyleLbl="alignNode1" presStyleIdx="0" presStyleCnt="3">
        <dgm:presLayoutVars>
          <dgm:chMax val="0"/>
          <dgm:chPref val="0"/>
          <dgm:bulletEnabled val="1"/>
        </dgm:presLayoutVars>
      </dgm:prSet>
      <dgm:spPr/>
    </dgm:pt>
    <dgm:pt modelId="{0939CE8D-C2F9-034D-BFE0-7E5F79ED8AE2}" type="pres">
      <dgm:prSet presAssocID="{43FE9313-0B71-A548-B96B-33E9AC7191B5}" presName="desTx" presStyleLbl="alignAccFollowNode1" presStyleIdx="0" presStyleCnt="3">
        <dgm:presLayoutVars>
          <dgm:bulletEnabled val="1"/>
        </dgm:presLayoutVars>
      </dgm:prSet>
      <dgm:spPr/>
    </dgm:pt>
    <dgm:pt modelId="{2F8D59A0-5EBA-174D-AFC2-E64841AED538}" type="pres">
      <dgm:prSet presAssocID="{82371536-DE49-8146-9B3C-8B9E606D8AB6}" presName="space" presStyleCnt="0"/>
      <dgm:spPr/>
    </dgm:pt>
    <dgm:pt modelId="{C68D5ADC-9A82-374E-B337-DB9C63F5AFC6}" type="pres">
      <dgm:prSet presAssocID="{62F71629-B16D-7A43-8B67-B8BA840366F7}" presName="composite" presStyleCnt="0"/>
      <dgm:spPr/>
    </dgm:pt>
    <dgm:pt modelId="{4A8CFFB3-8B20-744E-AB2B-532FB918B402}" type="pres">
      <dgm:prSet presAssocID="{62F71629-B16D-7A43-8B67-B8BA840366F7}" presName="parTx" presStyleLbl="alignNode1" presStyleIdx="1" presStyleCnt="3">
        <dgm:presLayoutVars>
          <dgm:chMax val="0"/>
          <dgm:chPref val="0"/>
          <dgm:bulletEnabled val="1"/>
        </dgm:presLayoutVars>
      </dgm:prSet>
      <dgm:spPr/>
    </dgm:pt>
    <dgm:pt modelId="{8F62B879-4FD4-3445-A7E3-F197788273BA}" type="pres">
      <dgm:prSet presAssocID="{62F71629-B16D-7A43-8B67-B8BA840366F7}" presName="desTx" presStyleLbl="alignAccFollowNode1" presStyleIdx="1" presStyleCnt="3">
        <dgm:presLayoutVars>
          <dgm:bulletEnabled val="1"/>
        </dgm:presLayoutVars>
      </dgm:prSet>
      <dgm:spPr/>
    </dgm:pt>
    <dgm:pt modelId="{1BC6B5DB-0516-C744-8994-E8733DF9D954}" type="pres">
      <dgm:prSet presAssocID="{7FA9FE40-2ADE-6740-9813-9884BBB91F98}" presName="space" presStyleCnt="0"/>
      <dgm:spPr/>
    </dgm:pt>
    <dgm:pt modelId="{008BB220-901C-514C-9C7B-B263F970DC22}" type="pres">
      <dgm:prSet presAssocID="{4F216F53-2ED9-1B41-929C-9E4F08D5F023}" presName="composite" presStyleCnt="0"/>
      <dgm:spPr/>
    </dgm:pt>
    <dgm:pt modelId="{3BC660C3-B564-184A-BF2D-8951686EDD4B}" type="pres">
      <dgm:prSet presAssocID="{4F216F53-2ED9-1B41-929C-9E4F08D5F023}" presName="parTx" presStyleLbl="alignNode1" presStyleIdx="2" presStyleCnt="3">
        <dgm:presLayoutVars>
          <dgm:chMax val="0"/>
          <dgm:chPref val="0"/>
          <dgm:bulletEnabled val="1"/>
        </dgm:presLayoutVars>
      </dgm:prSet>
      <dgm:spPr/>
    </dgm:pt>
    <dgm:pt modelId="{5B169939-0EE9-214F-B7AF-70E280068A89}" type="pres">
      <dgm:prSet presAssocID="{4F216F53-2ED9-1B41-929C-9E4F08D5F023}" presName="desTx" presStyleLbl="alignAccFollowNode1" presStyleIdx="2" presStyleCnt="3">
        <dgm:presLayoutVars>
          <dgm:bulletEnabled val="1"/>
        </dgm:presLayoutVars>
      </dgm:prSet>
      <dgm:spPr/>
    </dgm:pt>
  </dgm:ptLst>
  <dgm:cxnLst>
    <dgm:cxn modelId="{53F8C70A-BF71-D548-A44C-0250AAB4BD0E}" type="presOf" srcId="{D3A92A07-3390-2B40-98CD-169C0A25292E}" destId="{5B169939-0EE9-214F-B7AF-70E280068A89}" srcOrd="0" destOrd="1" presId="urn:microsoft.com/office/officeart/2005/8/layout/hList1"/>
    <dgm:cxn modelId="{5DAB4D1B-3692-754C-909A-9881E3B8DDAE}" srcId="{FB6612E0-88A5-BA42-B75A-883A9429FD32}" destId="{62F71629-B16D-7A43-8B67-B8BA840366F7}" srcOrd="1" destOrd="0" parTransId="{47FF6C18-EE46-0449-8596-FC34B9B8226F}" sibTransId="{7FA9FE40-2ADE-6740-9813-9884BBB91F98}"/>
    <dgm:cxn modelId="{3F2C0923-0B44-9F43-9824-F667E9BED4DF}" type="presOf" srcId="{4F216F53-2ED9-1B41-929C-9E4F08D5F023}" destId="{3BC660C3-B564-184A-BF2D-8951686EDD4B}" srcOrd="0" destOrd="0" presId="urn:microsoft.com/office/officeart/2005/8/layout/hList1"/>
    <dgm:cxn modelId="{9F26D126-6EAD-7E48-AE5D-D94F0CD67313}" type="presOf" srcId="{62F71629-B16D-7A43-8B67-B8BA840366F7}" destId="{4A8CFFB3-8B20-744E-AB2B-532FB918B402}" srcOrd="0" destOrd="0" presId="urn:microsoft.com/office/officeart/2005/8/layout/hList1"/>
    <dgm:cxn modelId="{C41DE02F-4AAC-3547-95BD-DB78A08A9F87}" type="presOf" srcId="{D2583EEE-51F7-8A4C-8517-AD9EA870CAD1}" destId="{8F62B879-4FD4-3445-A7E3-F197788273BA}" srcOrd="0" destOrd="2" presId="urn:microsoft.com/office/officeart/2005/8/layout/hList1"/>
    <dgm:cxn modelId="{C002A438-4362-3E49-AAD4-6A6A42767DA2}" type="presOf" srcId="{43FE9313-0B71-A548-B96B-33E9AC7191B5}" destId="{BD3497F1-E759-0C44-B6F0-7D401319817C}" srcOrd="0" destOrd="0" presId="urn:microsoft.com/office/officeart/2005/8/layout/hList1"/>
    <dgm:cxn modelId="{C1E78C3C-E945-9B42-B301-FEFF2D922DE4}" srcId="{4F216F53-2ED9-1B41-929C-9E4F08D5F023}" destId="{8EB48C34-4CFE-A445-A92B-A92ECE55ECA1}" srcOrd="0" destOrd="0" parTransId="{CA919327-2194-3046-9460-C2EB95A4C8F4}" sibTransId="{2897099D-39E9-A644-9683-2085B025F34C}"/>
    <dgm:cxn modelId="{96455A58-DADA-1C44-896C-F90730A4EA30}" srcId="{43FE9313-0B71-A548-B96B-33E9AC7191B5}" destId="{9E85CD08-F71E-5C4D-8B8B-A008ACC2F1D4}" srcOrd="0" destOrd="0" parTransId="{DD6FA6D8-BC93-614D-80F3-CC46695E9431}" sibTransId="{0A296BED-F814-C343-B1FA-34814DB77C24}"/>
    <dgm:cxn modelId="{21A56A66-525B-0E4A-AA4A-BB05E12C21E9}" srcId="{62F71629-B16D-7A43-8B67-B8BA840366F7}" destId="{09A61EDE-1C42-9442-95B2-80722E3F877D}" srcOrd="0" destOrd="0" parTransId="{BE48305A-85F6-0843-9A3E-74FBAEF6E28A}" sibTransId="{7FAF40AE-B87B-8E4C-BABE-787720685B96}"/>
    <dgm:cxn modelId="{2751FA66-41BD-1D4A-A846-444EA872413E}" srcId="{4F216F53-2ED9-1B41-929C-9E4F08D5F023}" destId="{D3A92A07-3390-2B40-98CD-169C0A25292E}" srcOrd="1" destOrd="0" parTransId="{CC572D9C-EDAB-C94A-A0DE-E8ED418EED63}" sibTransId="{41E83E83-6B82-E042-9E52-D4EF523FE5CE}"/>
    <dgm:cxn modelId="{017AD76B-653D-5144-981C-3B4FDF3C74D3}" srcId="{FB6612E0-88A5-BA42-B75A-883A9429FD32}" destId="{4F216F53-2ED9-1B41-929C-9E4F08D5F023}" srcOrd="2" destOrd="0" parTransId="{053C10D2-5AE0-194C-B147-84F04EEC27C1}" sibTransId="{530B9659-0A56-3D4E-A476-FDC4F25C8DD8}"/>
    <dgm:cxn modelId="{BC752E89-4D52-A94D-91E6-869370E370F4}" srcId="{62F71629-B16D-7A43-8B67-B8BA840366F7}" destId="{7F906106-4CAC-8E44-80D6-3D0EE10E74CD}" srcOrd="1" destOrd="0" parTransId="{845FE964-44F9-7141-9481-0C0A64DDB09C}" sibTransId="{B3214674-99C9-F542-9EEB-980A34383EE4}"/>
    <dgm:cxn modelId="{CF722E99-87D5-8A47-BE49-48B8F3416777}" type="presOf" srcId="{C968D81B-E981-3240-BC2B-4321705950CB}" destId="{0939CE8D-C2F9-034D-BFE0-7E5F79ED8AE2}" srcOrd="0" destOrd="1" presId="urn:microsoft.com/office/officeart/2005/8/layout/hList1"/>
    <dgm:cxn modelId="{3DC41DA2-08A6-A243-9994-E85C14095B0C}" type="presOf" srcId="{8EB48C34-4CFE-A445-A92B-A92ECE55ECA1}" destId="{5B169939-0EE9-214F-B7AF-70E280068A89}" srcOrd="0" destOrd="0" presId="urn:microsoft.com/office/officeart/2005/8/layout/hList1"/>
    <dgm:cxn modelId="{EEEC25B6-A2D2-FD4D-9663-33DD15D6C27C}" srcId="{43FE9313-0B71-A548-B96B-33E9AC7191B5}" destId="{C968D81B-E981-3240-BC2B-4321705950CB}" srcOrd="1" destOrd="0" parTransId="{C6BB77CE-5EAE-8D4C-8741-4BF73C4047F9}" sibTransId="{81344B7D-5C19-B44E-A325-7808726E527D}"/>
    <dgm:cxn modelId="{685A2DC0-2D3C-9F4A-9A47-469C3D690358}" type="presOf" srcId="{7F906106-4CAC-8E44-80D6-3D0EE10E74CD}" destId="{8F62B879-4FD4-3445-A7E3-F197788273BA}" srcOrd="0" destOrd="1" presId="urn:microsoft.com/office/officeart/2005/8/layout/hList1"/>
    <dgm:cxn modelId="{5B1814C1-A8E2-4248-8DBF-E46E1C9230AF}" type="presOf" srcId="{9E85CD08-F71E-5C4D-8B8B-A008ACC2F1D4}" destId="{0939CE8D-C2F9-034D-BFE0-7E5F79ED8AE2}" srcOrd="0" destOrd="0" presId="urn:microsoft.com/office/officeart/2005/8/layout/hList1"/>
    <dgm:cxn modelId="{8F871BE3-B458-2448-9748-086A44889F20}" srcId="{62F71629-B16D-7A43-8B67-B8BA840366F7}" destId="{D2583EEE-51F7-8A4C-8517-AD9EA870CAD1}" srcOrd="2" destOrd="0" parTransId="{68057A24-C750-4F4C-AB8C-8ED28254F745}" sibTransId="{B34D6E31-F2FD-9F4B-9336-0D77ECDDE2DC}"/>
    <dgm:cxn modelId="{616E4AE7-3595-964D-BF56-54B0FBA8CF8B}" srcId="{FB6612E0-88A5-BA42-B75A-883A9429FD32}" destId="{43FE9313-0B71-A548-B96B-33E9AC7191B5}" srcOrd="0" destOrd="0" parTransId="{9BEC3FB3-5B89-2149-8670-44CE14148B7F}" sibTransId="{82371536-DE49-8146-9B3C-8B9E606D8AB6}"/>
    <dgm:cxn modelId="{5258DEEC-1363-C844-9BBB-78F6E20B690B}" type="presOf" srcId="{FB6612E0-88A5-BA42-B75A-883A9429FD32}" destId="{5E9B2429-E32D-3E4E-8045-66DF22A35522}" srcOrd="0" destOrd="0" presId="urn:microsoft.com/office/officeart/2005/8/layout/hList1"/>
    <dgm:cxn modelId="{85CDB1F5-8B75-6942-BE25-5B56A69BF6E4}" type="presOf" srcId="{09A61EDE-1C42-9442-95B2-80722E3F877D}" destId="{8F62B879-4FD4-3445-A7E3-F197788273BA}" srcOrd="0" destOrd="0" presId="urn:microsoft.com/office/officeart/2005/8/layout/hList1"/>
    <dgm:cxn modelId="{326EDA14-77BA-064E-A806-67C62E658C4C}" type="presParOf" srcId="{5E9B2429-E32D-3E4E-8045-66DF22A35522}" destId="{E5497113-0DA6-2248-8EFA-51AD330C964B}" srcOrd="0" destOrd="0" presId="urn:microsoft.com/office/officeart/2005/8/layout/hList1"/>
    <dgm:cxn modelId="{A03FA05A-F756-6B47-AA72-0163E5E17657}" type="presParOf" srcId="{E5497113-0DA6-2248-8EFA-51AD330C964B}" destId="{BD3497F1-E759-0C44-B6F0-7D401319817C}" srcOrd="0" destOrd="0" presId="urn:microsoft.com/office/officeart/2005/8/layout/hList1"/>
    <dgm:cxn modelId="{B50C8CB5-9020-344C-808D-B5C99885BBAE}" type="presParOf" srcId="{E5497113-0DA6-2248-8EFA-51AD330C964B}" destId="{0939CE8D-C2F9-034D-BFE0-7E5F79ED8AE2}" srcOrd="1" destOrd="0" presId="urn:microsoft.com/office/officeart/2005/8/layout/hList1"/>
    <dgm:cxn modelId="{04B9E6B8-6F7D-1147-854C-47F28A116AC0}" type="presParOf" srcId="{5E9B2429-E32D-3E4E-8045-66DF22A35522}" destId="{2F8D59A0-5EBA-174D-AFC2-E64841AED538}" srcOrd="1" destOrd="0" presId="urn:microsoft.com/office/officeart/2005/8/layout/hList1"/>
    <dgm:cxn modelId="{B87E560C-CFE6-B548-8368-AAC568539985}" type="presParOf" srcId="{5E9B2429-E32D-3E4E-8045-66DF22A35522}" destId="{C68D5ADC-9A82-374E-B337-DB9C63F5AFC6}" srcOrd="2" destOrd="0" presId="urn:microsoft.com/office/officeart/2005/8/layout/hList1"/>
    <dgm:cxn modelId="{5FB1C27A-B711-834C-8163-D3D8521DBC21}" type="presParOf" srcId="{C68D5ADC-9A82-374E-B337-DB9C63F5AFC6}" destId="{4A8CFFB3-8B20-744E-AB2B-532FB918B402}" srcOrd="0" destOrd="0" presId="urn:microsoft.com/office/officeart/2005/8/layout/hList1"/>
    <dgm:cxn modelId="{FFFEEDEE-A42B-DE44-858D-E403AB277071}" type="presParOf" srcId="{C68D5ADC-9A82-374E-B337-DB9C63F5AFC6}" destId="{8F62B879-4FD4-3445-A7E3-F197788273BA}" srcOrd="1" destOrd="0" presId="urn:microsoft.com/office/officeart/2005/8/layout/hList1"/>
    <dgm:cxn modelId="{BE835E58-E492-164C-A0CF-5A0F66A76DB6}" type="presParOf" srcId="{5E9B2429-E32D-3E4E-8045-66DF22A35522}" destId="{1BC6B5DB-0516-C744-8994-E8733DF9D954}" srcOrd="3" destOrd="0" presId="urn:microsoft.com/office/officeart/2005/8/layout/hList1"/>
    <dgm:cxn modelId="{30C2140E-2630-404C-83B0-25409FB7334C}" type="presParOf" srcId="{5E9B2429-E32D-3E4E-8045-66DF22A35522}" destId="{008BB220-901C-514C-9C7B-B263F970DC22}" srcOrd="4" destOrd="0" presId="urn:microsoft.com/office/officeart/2005/8/layout/hList1"/>
    <dgm:cxn modelId="{FE845517-6A96-5D4D-8E55-0021213E2015}" type="presParOf" srcId="{008BB220-901C-514C-9C7B-B263F970DC22}" destId="{3BC660C3-B564-184A-BF2D-8951686EDD4B}" srcOrd="0" destOrd="0" presId="urn:microsoft.com/office/officeart/2005/8/layout/hList1"/>
    <dgm:cxn modelId="{26D83CB9-EA18-254F-9FF1-26D56ECFC476}" type="presParOf" srcId="{008BB220-901C-514C-9C7B-B263F970DC22}" destId="{5B169939-0EE9-214F-B7AF-70E280068A89}"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477D698-5A4F-FE44-AE07-9A50630E4F1A}" type="doc">
      <dgm:prSet loTypeId="urn:microsoft.com/office/officeart/2005/8/layout/process1" loCatId="" qsTypeId="urn:microsoft.com/office/officeart/2005/8/quickstyle/simple1" qsCatId="simple" csTypeId="urn:microsoft.com/office/officeart/2005/8/colors/accent1_2" csCatId="accent1" phldr="1"/>
      <dgm:spPr/>
    </dgm:pt>
    <dgm:pt modelId="{79B7B040-D0AD-6C45-83F4-8AB39BDDD18C}">
      <dgm:prSet phldrT="[Text]"/>
      <dgm:spPr/>
      <dgm:t>
        <a:bodyPr/>
        <a:lstStyle/>
        <a:p>
          <a:r>
            <a:rPr lang="en-US" dirty="0"/>
            <a:t>Package maintenance</a:t>
          </a:r>
        </a:p>
      </dgm:t>
    </dgm:pt>
    <dgm:pt modelId="{196E6DEF-C016-A74B-AA6C-F20F1DC5A2F6}" type="parTrans" cxnId="{56FCFD57-3BC3-FF45-889F-20AA0B24D196}">
      <dgm:prSet/>
      <dgm:spPr/>
      <dgm:t>
        <a:bodyPr/>
        <a:lstStyle/>
        <a:p>
          <a:endParaRPr lang="en-US"/>
        </a:p>
      </dgm:t>
    </dgm:pt>
    <dgm:pt modelId="{92FA62D9-68DC-D84C-B209-807C086852C5}" type="sibTrans" cxnId="{56FCFD57-3BC3-FF45-889F-20AA0B24D196}">
      <dgm:prSet/>
      <dgm:spPr/>
      <dgm:t>
        <a:bodyPr/>
        <a:lstStyle/>
        <a:p>
          <a:endParaRPr lang="en-US"/>
        </a:p>
      </dgm:t>
    </dgm:pt>
    <dgm:pt modelId="{F737744E-073C-4549-8C0C-F3423F7DBB7D}">
      <dgm:prSet phldrT="[Text]"/>
      <dgm:spPr/>
      <dgm:t>
        <a:bodyPr/>
        <a:lstStyle/>
        <a:p>
          <a:r>
            <a:rPr lang="en-US" dirty="0"/>
            <a:t>Package product quality</a:t>
          </a:r>
        </a:p>
      </dgm:t>
    </dgm:pt>
    <dgm:pt modelId="{D98F2E72-8D9B-1A49-B9A8-AF8DCD5BB2AA}" type="parTrans" cxnId="{4ED1B6E8-5510-DA4B-BA9A-45C3E46EAC2C}">
      <dgm:prSet/>
      <dgm:spPr/>
      <dgm:t>
        <a:bodyPr/>
        <a:lstStyle/>
        <a:p>
          <a:endParaRPr lang="en-US"/>
        </a:p>
      </dgm:t>
    </dgm:pt>
    <dgm:pt modelId="{6FCFA5F8-B962-634F-BC7D-FBABAEFF089E}" type="sibTrans" cxnId="{4ED1B6E8-5510-DA4B-BA9A-45C3E46EAC2C}">
      <dgm:prSet/>
      <dgm:spPr/>
      <dgm:t>
        <a:bodyPr/>
        <a:lstStyle/>
        <a:p>
          <a:endParaRPr lang="en-US"/>
        </a:p>
      </dgm:t>
    </dgm:pt>
    <dgm:pt modelId="{966C3F6F-2100-744E-96FF-5D26A6B76505}">
      <dgm:prSet phldrT="[Text]"/>
      <dgm:spPr/>
      <dgm:t>
        <a:bodyPr/>
        <a:lstStyle/>
        <a:p>
          <a:r>
            <a:rPr lang="en-US" dirty="0"/>
            <a:t>Industry/use-case alignment</a:t>
          </a:r>
        </a:p>
      </dgm:t>
    </dgm:pt>
    <dgm:pt modelId="{5FA0F600-F1CE-A143-8B16-16613A85ED70}" type="parTrans" cxnId="{CC324FE1-5097-5A46-BA08-2C7809B662D9}">
      <dgm:prSet/>
      <dgm:spPr/>
      <dgm:t>
        <a:bodyPr/>
        <a:lstStyle/>
        <a:p>
          <a:endParaRPr lang="en-US"/>
        </a:p>
      </dgm:t>
    </dgm:pt>
    <dgm:pt modelId="{C16AF501-DD56-7A42-A606-3AEEFBA201E5}" type="sibTrans" cxnId="{CC324FE1-5097-5A46-BA08-2C7809B662D9}">
      <dgm:prSet/>
      <dgm:spPr/>
      <dgm:t>
        <a:bodyPr/>
        <a:lstStyle/>
        <a:p>
          <a:endParaRPr lang="en-US"/>
        </a:p>
      </dgm:t>
    </dgm:pt>
    <dgm:pt modelId="{CF649C34-22DD-1541-AEAE-68F7F9BCD171}">
      <dgm:prSet/>
      <dgm:spPr/>
      <dgm:t>
        <a:bodyPr/>
        <a:lstStyle/>
        <a:p>
          <a:r>
            <a:rPr lang="en-US" dirty="0"/>
            <a:t>Development processes</a:t>
          </a:r>
        </a:p>
      </dgm:t>
    </dgm:pt>
    <dgm:pt modelId="{3907BBA8-BD73-1B4D-B143-C1F9448E9296}" type="parTrans" cxnId="{824AC2D9-71F9-F347-89AC-CC4C2C2B7D01}">
      <dgm:prSet/>
      <dgm:spPr/>
      <dgm:t>
        <a:bodyPr/>
        <a:lstStyle/>
        <a:p>
          <a:endParaRPr lang="en-US"/>
        </a:p>
      </dgm:t>
    </dgm:pt>
    <dgm:pt modelId="{3B980041-3C2E-9740-892F-9B4BD90497EC}" type="sibTrans" cxnId="{824AC2D9-71F9-F347-89AC-CC4C2C2B7D01}">
      <dgm:prSet/>
      <dgm:spPr/>
      <dgm:t>
        <a:bodyPr/>
        <a:lstStyle/>
        <a:p>
          <a:endParaRPr lang="en-US"/>
        </a:p>
      </dgm:t>
    </dgm:pt>
    <dgm:pt modelId="{BB737799-2128-E648-8583-16AD87F69028}">
      <dgm:prSet/>
      <dgm:spPr/>
      <dgm:t>
        <a:bodyPr/>
        <a:lstStyle/>
        <a:p>
          <a:r>
            <a:rPr lang="en-US" dirty="0"/>
            <a:t>Licensing/providence</a:t>
          </a:r>
        </a:p>
      </dgm:t>
    </dgm:pt>
    <dgm:pt modelId="{22ADB90D-6FAD-9D4F-83CC-CA563C3BF967}" type="parTrans" cxnId="{973721DF-C384-9245-B8C2-1FE7327604FD}">
      <dgm:prSet/>
      <dgm:spPr/>
      <dgm:t>
        <a:bodyPr/>
        <a:lstStyle/>
        <a:p>
          <a:endParaRPr lang="en-US"/>
        </a:p>
      </dgm:t>
    </dgm:pt>
    <dgm:pt modelId="{CAC8475B-8D24-AF4A-9BDF-BC7A89BE2FDF}" type="sibTrans" cxnId="{973721DF-C384-9245-B8C2-1FE7327604FD}">
      <dgm:prSet/>
      <dgm:spPr/>
      <dgm:t>
        <a:bodyPr/>
        <a:lstStyle/>
        <a:p>
          <a:endParaRPr lang="en-US"/>
        </a:p>
      </dgm:t>
    </dgm:pt>
    <dgm:pt modelId="{61EB71F0-0686-7740-B9A7-446631548576}">
      <dgm:prSet/>
      <dgm:spPr/>
      <dgm:t>
        <a:bodyPr/>
        <a:lstStyle/>
        <a:p>
          <a:r>
            <a:rPr lang="en-US" dirty="0"/>
            <a:t>Security management</a:t>
          </a:r>
        </a:p>
      </dgm:t>
    </dgm:pt>
    <dgm:pt modelId="{A57D2D94-771A-934C-97F0-666B99F29C10}" type="parTrans" cxnId="{DE4A9C64-F7E9-274B-9B13-0E04B8D1727C}">
      <dgm:prSet/>
      <dgm:spPr/>
      <dgm:t>
        <a:bodyPr/>
        <a:lstStyle/>
        <a:p>
          <a:endParaRPr lang="en-US"/>
        </a:p>
      </dgm:t>
    </dgm:pt>
    <dgm:pt modelId="{AB06976A-7C79-444C-A1A4-B202FAE03191}" type="sibTrans" cxnId="{DE4A9C64-F7E9-274B-9B13-0E04B8D1727C}">
      <dgm:prSet/>
      <dgm:spPr/>
      <dgm:t>
        <a:bodyPr/>
        <a:lstStyle/>
        <a:p>
          <a:endParaRPr lang="en-US"/>
        </a:p>
      </dgm:t>
    </dgm:pt>
    <dgm:pt modelId="{06734FC9-F3BC-3D45-9342-18AB87938A1E}">
      <dgm:prSet/>
      <dgm:spPr/>
      <dgm:t>
        <a:bodyPr/>
        <a:lstStyle/>
        <a:p>
          <a:r>
            <a:rPr lang="en-US" dirty="0"/>
            <a:t>Platform/architecture support matrix</a:t>
          </a:r>
        </a:p>
      </dgm:t>
    </dgm:pt>
    <dgm:pt modelId="{C0FDE11C-391A-4347-ABE9-D065B08B4D42}" type="parTrans" cxnId="{560BD31B-5109-AA41-87DE-9E33DB7AB0C9}">
      <dgm:prSet/>
      <dgm:spPr/>
      <dgm:t>
        <a:bodyPr/>
        <a:lstStyle/>
        <a:p>
          <a:endParaRPr lang="en-US"/>
        </a:p>
      </dgm:t>
    </dgm:pt>
    <dgm:pt modelId="{B3B5F5E3-6B87-BB4A-BB93-7CA41670BC53}" type="sibTrans" cxnId="{560BD31B-5109-AA41-87DE-9E33DB7AB0C9}">
      <dgm:prSet/>
      <dgm:spPr/>
      <dgm:t>
        <a:bodyPr/>
        <a:lstStyle/>
        <a:p>
          <a:endParaRPr lang="en-US"/>
        </a:p>
      </dgm:t>
    </dgm:pt>
    <dgm:pt modelId="{02AFFF67-7427-D245-AFC0-BEAFDC78DC14}">
      <dgm:prSet/>
      <dgm:spPr/>
      <dgm:t>
        <a:bodyPr/>
        <a:lstStyle/>
        <a:p>
          <a:r>
            <a:rPr lang="en-US" dirty="0"/>
            <a:t>Performance</a:t>
          </a:r>
        </a:p>
      </dgm:t>
    </dgm:pt>
    <dgm:pt modelId="{A8DCBB24-DA4D-FD4C-98DA-A8DC5864C61D}" type="parTrans" cxnId="{888C064D-E174-2342-AEAA-52271406D463}">
      <dgm:prSet/>
      <dgm:spPr/>
      <dgm:t>
        <a:bodyPr/>
        <a:lstStyle/>
        <a:p>
          <a:endParaRPr lang="en-US"/>
        </a:p>
      </dgm:t>
    </dgm:pt>
    <dgm:pt modelId="{E604756F-431D-B848-A373-4DD74C9E8D04}" type="sibTrans" cxnId="{888C064D-E174-2342-AEAA-52271406D463}">
      <dgm:prSet/>
      <dgm:spPr/>
      <dgm:t>
        <a:bodyPr/>
        <a:lstStyle/>
        <a:p>
          <a:endParaRPr lang="en-US"/>
        </a:p>
      </dgm:t>
    </dgm:pt>
    <dgm:pt modelId="{3D510A12-8EB0-A644-AEB9-787D2F96F864}">
      <dgm:prSet/>
      <dgm:spPr/>
      <dgm:t>
        <a:bodyPr/>
        <a:lstStyle/>
        <a:p>
          <a:r>
            <a:rPr lang="en-US" dirty="0"/>
            <a:t>Quality standards</a:t>
          </a:r>
        </a:p>
      </dgm:t>
    </dgm:pt>
    <dgm:pt modelId="{0900FA57-AB16-D746-BF51-5BE030F46E94}" type="parTrans" cxnId="{DE9BD1AC-C002-8C47-B53D-3F6B49AB49D3}">
      <dgm:prSet/>
      <dgm:spPr/>
      <dgm:t>
        <a:bodyPr/>
        <a:lstStyle/>
        <a:p>
          <a:endParaRPr lang="en-US"/>
        </a:p>
      </dgm:t>
    </dgm:pt>
    <dgm:pt modelId="{4D916A80-CF2C-1546-87BB-6068E0A9093B}" type="sibTrans" cxnId="{DE9BD1AC-C002-8C47-B53D-3F6B49AB49D3}">
      <dgm:prSet/>
      <dgm:spPr/>
      <dgm:t>
        <a:bodyPr/>
        <a:lstStyle/>
        <a:p>
          <a:endParaRPr lang="en-US"/>
        </a:p>
      </dgm:t>
    </dgm:pt>
    <dgm:pt modelId="{4CA2F561-81A4-FB42-8FB4-4BD7D99E3E74}">
      <dgm:prSet/>
      <dgm:spPr/>
      <dgm:t>
        <a:bodyPr/>
        <a:lstStyle/>
        <a:p>
          <a:r>
            <a:rPr lang="en-US" dirty="0"/>
            <a:t>Common packages being used</a:t>
          </a:r>
        </a:p>
      </dgm:t>
    </dgm:pt>
    <dgm:pt modelId="{1EB3564F-A69A-F349-B58C-8D129AE2D782}" type="parTrans" cxnId="{8756E205-AB63-A640-B142-D906BE50C020}">
      <dgm:prSet/>
      <dgm:spPr/>
      <dgm:t>
        <a:bodyPr/>
        <a:lstStyle/>
        <a:p>
          <a:endParaRPr lang="en-US"/>
        </a:p>
      </dgm:t>
    </dgm:pt>
    <dgm:pt modelId="{E6417A98-CFDA-6946-9378-1000A3394B86}" type="sibTrans" cxnId="{8756E205-AB63-A640-B142-D906BE50C020}">
      <dgm:prSet/>
      <dgm:spPr/>
      <dgm:t>
        <a:bodyPr/>
        <a:lstStyle/>
        <a:p>
          <a:endParaRPr lang="en-US"/>
        </a:p>
      </dgm:t>
    </dgm:pt>
    <dgm:pt modelId="{7003C1CA-5BE3-AC45-ABA5-DC9A74361B20}">
      <dgm:prSet/>
      <dgm:spPr/>
      <dgm:t>
        <a:bodyPr/>
        <a:lstStyle/>
        <a:p>
          <a:r>
            <a:rPr lang="en-US" dirty="0"/>
            <a:t>Regulatory/stability requirements</a:t>
          </a:r>
        </a:p>
      </dgm:t>
    </dgm:pt>
    <dgm:pt modelId="{DEB7C4CB-99BA-F145-BB4D-20B2CF984ECB}" type="parTrans" cxnId="{D6E6DEB1-3936-D64A-9A39-B87902FB94F4}">
      <dgm:prSet/>
      <dgm:spPr/>
      <dgm:t>
        <a:bodyPr/>
        <a:lstStyle/>
        <a:p>
          <a:endParaRPr lang="en-US"/>
        </a:p>
      </dgm:t>
    </dgm:pt>
    <dgm:pt modelId="{1B919D3C-C0A4-6A4A-8A4B-9E06B6D5EAE0}" type="sibTrans" cxnId="{D6E6DEB1-3936-D64A-9A39-B87902FB94F4}">
      <dgm:prSet/>
      <dgm:spPr/>
      <dgm:t>
        <a:bodyPr/>
        <a:lstStyle/>
        <a:p>
          <a:endParaRPr lang="en-US"/>
        </a:p>
      </dgm:t>
    </dgm:pt>
    <dgm:pt modelId="{0745ED4F-1646-6D43-BA73-CC596D8DF15A}">
      <dgm:prSet/>
      <dgm:spPr/>
      <dgm:t>
        <a:bodyPr/>
        <a:lstStyle/>
        <a:p>
          <a:endParaRPr lang="en-US" dirty="0"/>
        </a:p>
      </dgm:t>
    </dgm:pt>
    <dgm:pt modelId="{3BAABFD6-0088-E94C-9997-D992447CC274}" type="parTrans" cxnId="{C8107EE8-FFC3-1A4B-AA19-17EB6CB0662A}">
      <dgm:prSet/>
      <dgm:spPr/>
      <dgm:t>
        <a:bodyPr/>
        <a:lstStyle/>
        <a:p>
          <a:endParaRPr lang="en-US"/>
        </a:p>
      </dgm:t>
    </dgm:pt>
    <dgm:pt modelId="{4AE83CF5-FE69-8E41-B3CA-CFB69F267E4E}" type="sibTrans" cxnId="{C8107EE8-FFC3-1A4B-AA19-17EB6CB0662A}">
      <dgm:prSet/>
      <dgm:spPr/>
      <dgm:t>
        <a:bodyPr/>
        <a:lstStyle/>
        <a:p>
          <a:endParaRPr lang="en-US"/>
        </a:p>
      </dgm:t>
    </dgm:pt>
    <dgm:pt modelId="{4C5A1896-66BB-FB43-AAD1-321DD40E040C}">
      <dgm:prSet/>
      <dgm:spPr/>
      <dgm:t>
        <a:bodyPr/>
        <a:lstStyle/>
        <a:p>
          <a:r>
            <a:rPr lang="en-US" dirty="0"/>
            <a:t>Open source best practices</a:t>
          </a:r>
        </a:p>
      </dgm:t>
    </dgm:pt>
    <dgm:pt modelId="{C09B8BAB-F4EC-AA45-9CA5-B6BA59483387}" type="parTrans" cxnId="{5BD84020-84D9-6B4F-BC0D-5E38C71EC547}">
      <dgm:prSet/>
      <dgm:spPr/>
      <dgm:t>
        <a:bodyPr/>
        <a:lstStyle/>
        <a:p>
          <a:endParaRPr lang="en-US"/>
        </a:p>
      </dgm:t>
    </dgm:pt>
    <dgm:pt modelId="{ED87DF24-2B4B-2949-92D7-484F7EF7B9CD}" type="sibTrans" cxnId="{5BD84020-84D9-6B4F-BC0D-5E38C71EC547}">
      <dgm:prSet/>
      <dgm:spPr/>
      <dgm:t>
        <a:bodyPr/>
        <a:lstStyle/>
        <a:p>
          <a:endParaRPr lang="en-US"/>
        </a:p>
      </dgm:t>
    </dgm:pt>
    <dgm:pt modelId="{8BD04334-D388-EA41-BE70-D19AA0279E87}" type="pres">
      <dgm:prSet presAssocID="{1477D698-5A4F-FE44-AE07-9A50630E4F1A}" presName="Name0" presStyleCnt="0">
        <dgm:presLayoutVars>
          <dgm:dir/>
          <dgm:resizeHandles val="exact"/>
        </dgm:presLayoutVars>
      </dgm:prSet>
      <dgm:spPr/>
    </dgm:pt>
    <dgm:pt modelId="{8190D092-959A-1D4D-8F95-4A0F96EA8A44}" type="pres">
      <dgm:prSet presAssocID="{79B7B040-D0AD-6C45-83F4-8AB39BDDD18C}" presName="node" presStyleLbl="node1" presStyleIdx="0" presStyleCnt="3">
        <dgm:presLayoutVars>
          <dgm:bulletEnabled val="1"/>
        </dgm:presLayoutVars>
      </dgm:prSet>
      <dgm:spPr/>
    </dgm:pt>
    <dgm:pt modelId="{BC748EC2-D072-8047-AECC-53D84EA103D0}" type="pres">
      <dgm:prSet presAssocID="{92FA62D9-68DC-D84C-B209-807C086852C5}" presName="sibTrans" presStyleLbl="sibTrans2D1" presStyleIdx="0" presStyleCnt="2"/>
      <dgm:spPr/>
    </dgm:pt>
    <dgm:pt modelId="{ED6521B7-65C1-5E40-9B95-D2FF92170234}" type="pres">
      <dgm:prSet presAssocID="{92FA62D9-68DC-D84C-B209-807C086852C5}" presName="connectorText" presStyleLbl="sibTrans2D1" presStyleIdx="0" presStyleCnt="2"/>
      <dgm:spPr/>
    </dgm:pt>
    <dgm:pt modelId="{F21BD070-2430-FC49-A590-60D3ECDB5C73}" type="pres">
      <dgm:prSet presAssocID="{F737744E-073C-4549-8C0C-F3423F7DBB7D}" presName="node" presStyleLbl="node1" presStyleIdx="1" presStyleCnt="3">
        <dgm:presLayoutVars>
          <dgm:bulletEnabled val="1"/>
        </dgm:presLayoutVars>
      </dgm:prSet>
      <dgm:spPr/>
    </dgm:pt>
    <dgm:pt modelId="{9E2A37B7-9331-504D-BBB6-BB6163B3BBD7}" type="pres">
      <dgm:prSet presAssocID="{6FCFA5F8-B962-634F-BC7D-FBABAEFF089E}" presName="sibTrans" presStyleLbl="sibTrans2D1" presStyleIdx="1" presStyleCnt="2"/>
      <dgm:spPr/>
    </dgm:pt>
    <dgm:pt modelId="{333322D8-E8B8-CF4A-A39F-0FC522CC9D3B}" type="pres">
      <dgm:prSet presAssocID="{6FCFA5F8-B962-634F-BC7D-FBABAEFF089E}" presName="connectorText" presStyleLbl="sibTrans2D1" presStyleIdx="1" presStyleCnt="2"/>
      <dgm:spPr/>
    </dgm:pt>
    <dgm:pt modelId="{04DB763C-F61A-5B43-8C0B-65B141926F2E}" type="pres">
      <dgm:prSet presAssocID="{966C3F6F-2100-744E-96FF-5D26A6B76505}" presName="node" presStyleLbl="node1" presStyleIdx="2" presStyleCnt="3">
        <dgm:presLayoutVars>
          <dgm:bulletEnabled val="1"/>
        </dgm:presLayoutVars>
      </dgm:prSet>
      <dgm:spPr/>
    </dgm:pt>
  </dgm:ptLst>
  <dgm:cxnLst>
    <dgm:cxn modelId="{0E4EC804-E377-9C48-81FD-D009E1CBB8EA}" type="presOf" srcId="{4CA2F561-81A4-FB42-8FB4-4BD7D99E3E74}" destId="{04DB763C-F61A-5B43-8C0B-65B141926F2E}" srcOrd="0" destOrd="1" presId="urn:microsoft.com/office/officeart/2005/8/layout/process1"/>
    <dgm:cxn modelId="{8756E205-AB63-A640-B142-D906BE50C020}" srcId="{966C3F6F-2100-744E-96FF-5D26A6B76505}" destId="{4CA2F561-81A4-FB42-8FB4-4BD7D99E3E74}" srcOrd="0" destOrd="0" parTransId="{1EB3564F-A69A-F349-B58C-8D129AE2D782}" sibTransId="{E6417A98-CFDA-6946-9378-1000A3394B86}"/>
    <dgm:cxn modelId="{63C7DF06-F48F-3347-9D99-9126332EFD89}" type="presOf" srcId="{1477D698-5A4F-FE44-AE07-9A50630E4F1A}" destId="{8BD04334-D388-EA41-BE70-D19AA0279E87}" srcOrd="0" destOrd="0" presId="urn:microsoft.com/office/officeart/2005/8/layout/process1"/>
    <dgm:cxn modelId="{560BD31B-5109-AA41-87DE-9E33DB7AB0C9}" srcId="{F737744E-073C-4549-8C0C-F3423F7DBB7D}" destId="{06734FC9-F3BC-3D45-9342-18AB87938A1E}" srcOrd="0" destOrd="0" parTransId="{C0FDE11C-391A-4347-ABE9-D065B08B4D42}" sibTransId="{B3B5F5E3-6B87-BB4A-BB93-7CA41670BC53}"/>
    <dgm:cxn modelId="{5BD84020-84D9-6B4F-BC0D-5E38C71EC547}" srcId="{79B7B040-D0AD-6C45-83F4-8AB39BDDD18C}" destId="{4C5A1896-66BB-FB43-AAD1-321DD40E040C}" srcOrd="3" destOrd="0" parTransId="{C09B8BAB-F4EC-AA45-9CA5-B6BA59483387}" sibTransId="{ED87DF24-2B4B-2949-92D7-484F7EF7B9CD}"/>
    <dgm:cxn modelId="{79EA0221-55E4-C846-8460-B9F71927FDEA}" type="presOf" srcId="{6FCFA5F8-B962-634F-BC7D-FBABAEFF089E}" destId="{333322D8-E8B8-CF4A-A39F-0FC522CC9D3B}" srcOrd="1" destOrd="0" presId="urn:microsoft.com/office/officeart/2005/8/layout/process1"/>
    <dgm:cxn modelId="{DBCA972E-5EC1-E74C-BBE6-0442E514E467}" type="presOf" srcId="{92FA62D9-68DC-D84C-B209-807C086852C5}" destId="{ED6521B7-65C1-5E40-9B95-D2FF92170234}" srcOrd="1" destOrd="0" presId="urn:microsoft.com/office/officeart/2005/8/layout/process1"/>
    <dgm:cxn modelId="{2F718640-D6FB-1F40-B72A-470F02186754}" type="presOf" srcId="{6FCFA5F8-B962-634F-BC7D-FBABAEFF089E}" destId="{9E2A37B7-9331-504D-BBB6-BB6163B3BBD7}" srcOrd="0" destOrd="0" presId="urn:microsoft.com/office/officeart/2005/8/layout/process1"/>
    <dgm:cxn modelId="{6FA6CC40-AF5C-E645-BE41-5937BD30C09C}" type="presOf" srcId="{02AFFF67-7427-D245-AFC0-BEAFDC78DC14}" destId="{F21BD070-2430-FC49-A590-60D3ECDB5C73}" srcOrd="0" destOrd="2" presId="urn:microsoft.com/office/officeart/2005/8/layout/process1"/>
    <dgm:cxn modelId="{888C064D-E174-2342-AEAA-52271406D463}" srcId="{F737744E-073C-4549-8C0C-F3423F7DBB7D}" destId="{02AFFF67-7427-D245-AFC0-BEAFDC78DC14}" srcOrd="1" destOrd="0" parTransId="{A8DCBB24-DA4D-FD4C-98DA-A8DC5864C61D}" sibTransId="{E604756F-431D-B848-A373-4DD74C9E8D04}"/>
    <dgm:cxn modelId="{56FCFD57-3BC3-FF45-889F-20AA0B24D196}" srcId="{1477D698-5A4F-FE44-AE07-9A50630E4F1A}" destId="{79B7B040-D0AD-6C45-83F4-8AB39BDDD18C}" srcOrd="0" destOrd="0" parTransId="{196E6DEF-C016-A74B-AA6C-F20F1DC5A2F6}" sibTransId="{92FA62D9-68DC-D84C-B209-807C086852C5}"/>
    <dgm:cxn modelId="{9DE5DB5A-55F3-634B-A20F-14E988841CC9}" type="presOf" srcId="{4C5A1896-66BB-FB43-AAD1-321DD40E040C}" destId="{8190D092-959A-1D4D-8F95-4A0F96EA8A44}" srcOrd="0" destOrd="4" presId="urn:microsoft.com/office/officeart/2005/8/layout/process1"/>
    <dgm:cxn modelId="{66E5435E-F0EB-614F-AFB9-8E5C73A7EC9A}" type="presOf" srcId="{7003C1CA-5BE3-AC45-ABA5-DC9A74361B20}" destId="{04DB763C-F61A-5B43-8C0B-65B141926F2E}" srcOrd="0" destOrd="2" presId="urn:microsoft.com/office/officeart/2005/8/layout/process1"/>
    <dgm:cxn modelId="{FB33085F-4A60-E54D-BBBC-7334BEC9382F}" type="presOf" srcId="{06734FC9-F3BC-3D45-9342-18AB87938A1E}" destId="{F21BD070-2430-FC49-A590-60D3ECDB5C73}" srcOrd="0" destOrd="1" presId="urn:microsoft.com/office/officeart/2005/8/layout/process1"/>
    <dgm:cxn modelId="{DE4A9C64-F7E9-274B-9B13-0E04B8D1727C}" srcId="{79B7B040-D0AD-6C45-83F4-8AB39BDDD18C}" destId="{61EB71F0-0686-7740-B9A7-446631548576}" srcOrd="2" destOrd="0" parTransId="{A57D2D94-771A-934C-97F0-666B99F29C10}" sibTransId="{AB06976A-7C79-444C-A1A4-B202FAE03191}"/>
    <dgm:cxn modelId="{83AE826E-15A0-3944-AF39-670CBD375BE6}" type="presOf" srcId="{3D510A12-8EB0-A644-AEB9-787D2F96F864}" destId="{F21BD070-2430-FC49-A590-60D3ECDB5C73}" srcOrd="0" destOrd="3" presId="urn:microsoft.com/office/officeart/2005/8/layout/process1"/>
    <dgm:cxn modelId="{E883D175-A9C9-6C44-9A1D-2B42C2F7DC5D}" type="presOf" srcId="{966C3F6F-2100-744E-96FF-5D26A6B76505}" destId="{04DB763C-F61A-5B43-8C0B-65B141926F2E}" srcOrd="0" destOrd="0" presId="urn:microsoft.com/office/officeart/2005/8/layout/process1"/>
    <dgm:cxn modelId="{337DF075-D084-2841-9F89-39C748D70358}" type="presOf" srcId="{BB737799-2128-E648-8583-16AD87F69028}" destId="{8190D092-959A-1D4D-8F95-4A0F96EA8A44}" srcOrd="0" destOrd="2" presId="urn:microsoft.com/office/officeart/2005/8/layout/process1"/>
    <dgm:cxn modelId="{34594C9E-EE51-5D46-860C-8346BA9A20CC}" type="presOf" srcId="{0745ED4F-1646-6D43-BA73-CC596D8DF15A}" destId="{04DB763C-F61A-5B43-8C0B-65B141926F2E}" srcOrd="0" destOrd="3" presId="urn:microsoft.com/office/officeart/2005/8/layout/process1"/>
    <dgm:cxn modelId="{7ABA54AC-1887-EB42-82DD-439F948E256B}" type="presOf" srcId="{79B7B040-D0AD-6C45-83F4-8AB39BDDD18C}" destId="{8190D092-959A-1D4D-8F95-4A0F96EA8A44}" srcOrd="0" destOrd="0" presId="urn:microsoft.com/office/officeart/2005/8/layout/process1"/>
    <dgm:cxn modelId="{DE9BD1AC-C002-8C47-B53D-3F6B49AB49D3}" srcId="{F737744E-073C-4549-8C0C-F3423F7DBB7D}" destId="{3D510A12-8EB0-A644-AEB9-787D2F96F864}" srcOrd="2" destOrd="0" parTransId="{0900FA57-AB16-D746-BF51-5BE030F46E94}" sibTransId="{4D916A80-CF2C-1546-87BB-6068E0A9093B}"/>
    <dgm:cxn modelId="{D6E6DEB1-3936-D64A-9A39-B87902FB94F4}" srcId="{966C3F6F-2100-744E-96FF-5D26A6B76505}" destId="{7003C1CA-5BE3-AC45-ABA5-DC9A74361B20}" srcOrd="1" destOrd="0" parTransId="{DEB7C4CB-99BA-F145-BB4D-20B2CF984ECB}" sibTransId="{1B919D3C-C0A4-6A4A-8A4B-9E06B6D5EAE0}"/>
    <dgm:cxn modelId="{094919B2-BB85-9642-BEFF-9E1DEFBBA8C8}" type="presOf" srcId="{CF649C34-22DD-1541-AEAE-68F7F9BCD171}" destId="{8190D092-959A-1D4D-8F95-4A0F96EA8A44}" srcOrd="0" destOrd="1" presId="urn:microsoft.com/office/officeart/2005/8/layout/process1"/>
    <dgm:cxn modelId="{05D8BFC6-D5CF-D644-9F21-D81B004A39B2}" type="presOf" srcId="{F737744E-073C-4549-8C0C-F3423F7DBB7D}" destId="{F21BD070-2430-FC49-A590-60D3ECDB5C73}" srcOrd="0" destOrd="0" presId="urn:microsoft.com/office/officeart/2005/8/layout/process1"/>
    <dgm:cxn modelId="{6EB452D7-E073-954B-AB03-006EF29C8D22}" type="presOf" srcId="{92FA62D9-68DC-D84C-B209-807C086852C5}" destId="{BC748EC2-D072-8047-AECC-53D84EA103D0}" srcOrd="0" destOrd="0" presId="urn:microsoft.com/office/officeart/2005/8/layout/process1"/>
    <dgm:cxn modelId="{824AC2D9-71F9-F347-89AC-CC4C2C2B7D01}" srcId="{79B7B040-D0AD-6C45-83F4-8AB39BDDD18C}" destId="{CF649C34-22DD-1541-AEAE-68F7F9BCD171}" srcOrd="0" destOrd="0" parTransId="{3907BBA8-BD73-1B4D-B143-C1F9448E9296}" sibTransId="{3B980041-3C2E-9740-892F-9B4BD90497EC}"/>
    <dgm:cxn modelId="{973721DF-C384-9245-B8C2-1FE7327604FD}" srcId="{79B7B040-D0AD-6C45-83F4-8AB39BDDD18C}" destId="{BB737799-2128-E648-8583-16AD87F69028}" srcOrd="1" destOrd="0" parTransId="{22ADB90D-6FAD-9D4F-83CC-CA563C3BF967}" sibTransId="{CAC8475B-8D24-AF4A-9BDF-BC7A89BE2FDF}"/>
    <dgm:cxn modelId="{CC324FE1-5097-5A46-BA08-2C7809B662D9}" srcId="{1477D698-5A4F-FE44-AE07-9A50630E4F1A}" destId="{966C3F6F-2100-744E-96FF-5D26A6B76505}" srcOrd="2" destOrd="0" parTransId="{5FA0F600-F1CE-A143-8B16-16613A85ED70}" sibTransId="{C16AF501-DD56-7A42-A606-3AEEFBA201E5}"/>
    <dgm:cxn modelId="{C8107EE8-FFC3-1A4B-AA19-17EB6CB0662A}" srcId="{966C3F6F-2100-744E-96FF-5D26A6B76505}" destId="{0745ED4F-1646-6D43-BA73-CC596D8DF15A}" srcOrd="2" destOrd="0" parTransId="{3BAABFD6-0088-E94C-9997-D992447CC274}" sibTransId="{4AE83CF5-FE69-8E41-B3CA-CFB69F267E4E}"/>
    <dgm:cxn modelId="{4ED1B6E8-5510-DA4B-BA9A-45C3E46EAC2C}" srcId="{1477D698-5A4F-FE44-AE07-9A50630E4F1A}" destId="{F737744E-073C-4549-8C0C-F3423F7DBB7D}" srcOrd="1" destOrd="0" parTransId="{D98F2E72-8D9B-1A49-B9A8-AF8DCD5BB2AA}" sibTransId="{6FCFA5F8-B962-634F-BC7D-FBABAEFF089E}"/>
    <dgm:cxn modelId="{130F19F3-0938-2740-9430-3922D8B67D6E}" type="presOf" srcId="{61EB71F0-0686-7740-B9A7-446631548576}" destId="{8190D092-959A-1D4D-8F95-4A0F96EA8A44}" srcOrd="0" destOrd="3" presId="urn:microsoft.com/office/officeart/2005/8/layout/process1"/>
    <dgm:cxn modelId="{8E65B101-42E8-DC40-A3A6-D5A0E0DD4CF5}" type="presParOf" srcId="{8BD04334-D388-EA41-BE70-D19AA0279E87}" destId="{8190D092-959A-1D4D-8F95-4A0F96EA8A44}" srcOrd="0" destOrd="0" presId="urn:microsoft.com/office/officeart/2005/8/layout/process1"/>
    <dgm:cxn modelId="{86B50120-8214-3D41-87DB-8120A3284FAD}" type="presParOf" srcId="{8BD04334-D388-EA41-BE70-D19AA0279E87}" destId="{BC748EC2-D072-8047-AECC-53D84EA103D0}" srcOrd="1" destOrd="0" presId="urn:microsoft.com/office/officeart/2005/8/layout/process1"/>
    <dgm:cxn modelId="{37C84EA4-2E7B-0B41-8474-726948403288}" type="presParOf" srcId="{BC748EC2-D072-8047-AECC-53D84EA103D0}" destId="{ED6521B7-65C1-5E40-9B95-D2FF92170234}" srcOrd="0" destOrd="0" presId="urn:microsoft.com/office/officeart/2005/8/layout/process1"/>
    <dgm:cxn modelId="{1FBC0D88-BD03-3340-9AD9-E3C586C7822B}" type="presParOf" srcId="{8BD04334-D388-EA41-BE70-D19AA0279E87}" destId="{F21BD070-2430-FC49-A590-60D3ECDB5C73}" srcOrd="2" destOrd="0" presId="urn:microsoft.com/office/officeart/2005/8/layout/process1"/>
    <dgm:cxn modelId="{C89CE2CA-FA06-8E4E-9F1C-D7B8356BF037}" type="presParOf" srcId="{8BD04334-D388-EA41-BE70-D19AA0279E87}" destId="{9E2A37B7-9331-504D-BBB6-BB6163B3BBD7}" srcOrd="3" destOrd="0" presId="urn:microsoft.com/office/officeart/2005/8/layout/process1"/>
    <dgm:cxn modelId="{070F4F7F-2313-6F47-A703-F2D9FD7BA102}" type="presParOf" srcId="{9E2A37B7-9331-504D-BBB6-BB6163B3BBD7}" destId="{333322D8-E8B8-CF4A-A39F-0FC522CC9D3B}" srcOrd="0" destOrd="0" presId="urn:microsoft.com/office/officeart/2005/8/layout/process1"/>
    <dgm:cxn modelId="{3744FA17-0F98-224E-A44E-A06196A4B4BC}" type="presParOf" srcId="{8BD04334-D388-EA41-BE70-D19AA0279E87}" destId="{04DB763C-F61A-5B43-8C0B-65B141926F2E}"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3497F1-E759-0C44-B6F0-7D401319817C}">
      <dsp:nvSpPr>
        <dsp:cNvPr id="0" name=""/>
        <dsp:cNvSpPr/>
      </dsp:nvSpPr>
      <dsp:spPr>
        <a:xfrm>
          <a:off x="2731" y="107016"/>
          <a:ext cx="2663012" cy="403200"/>
        </a:xfrm>
        <a:prstGeom prst="rect">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Helvetica Neue" panose="02000503000000020004" pitchFamily="2" charset="0"/>
              <a:ea typeface="Helvetica Neue" panose="02000503000000020004" pitchFamily="2" charset="0"/>
              <a:cs typeface="Helvetica Neue" panose="02000503000000020004" pitchFamily="2" charset="0"/>
            </a:rPr>
            <a:t>Top Level Projects</a:t>
          </a:r>
        </a:p>
      </dsp:txBody>
      <dsp:txXfrm>
        <a:off x="2731" y="107016"/>
        <a:ext cx="2663012" cy="403200"/>
      </dsp:txXfrm>
    </dsp:sp>
    <dsp:sp modelId="{0939CE8D-C2F9-034D-BFE0-7E5F79ED8AE2}">
      <dsp:nvSpPr>
        <dsp:cNvPr id="0" name=""/>
        <dsp:cNvSpPr/>
      </dsp:nvSpPr>
      <dsp:spPr>
        <a:xfrm>
          <a:off x="2731" y="510216"/>
          <a:ext cx="2663012" cy="1988752"/>
        </a:xfrm>
        <a:prstGeom prst="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latin typeface="Helvetica Neue" panose="02000503000000020004" pitchFamily="2" charset="0"/>
              <a:ea typeface="Helvetica Neue" panose="02000503000000020004" pitchFamily="2" charset="0"/>
              <a:cs typeface="Helvetica Neue" panose="02000503000000020004" pitchFamily="2" charset="0"/>
            </a:rPr>
            <a:t>Work considered critical for long term ecosystem sustainability </a:t>
          </a:r>
        </a:p>
        <a:p>
          <a:pPr marL="114300" lvl="1" indent="-114300" algn="l" defTabSz="622300">
            <a:lnSpc>
              <a:spcPct val="90000"/>
            </a:lnSpc>
            <a:spcBef>
              <a:spcPct val="0"/>
            </a:spcBef>
            <a:spcAft>
              <a:spcPct val="15000"/>
            </a:spcAft>
            <a:buChar char="•"/>
          </a:pPr>
          <a:r>
            <a:rPr lang="en-US" sz="1400" kern="1200" dirty="0">
              <a:latin typeface="Helvetica Neue" panose="02000503000000020004" pitchFamily="2" charset="0"/>
              <a:ea typeface="Helvetica Neue" panose="02000503000000020004" pitchFamily="2" charset="0"/>
              <a:cs typeface="Helvetica Neue" panose="02000503000000020004" pitchFamily="2" charset="0"/>
            </a:rPr>
            <a:t>Projects include R-Hub, R-Ladies, and R User Group Support Program</a:t>
          </a:r>
        </a:p>
      </dsp:txBody>
      <dsp:txXfrm>
        <a:off x="2731" y="510216"/>
        <a:ext cx="2663012" cy="1988752"/>
      </dsp:txXfrm>
    </dsp:sp>
    <dsp:sp modelId="{4A8CFFB3-8B20-744E-AB2B-532FB918B402}">
      <dsp:nvSpPr>
        <dsp:cNvPr id="0" name=""/>
        <dsp:cNvSpPr/>
      </dsp:nvSpPr>
      <dsp:spPr>
        <a:xfrm>
          <a:off x="3038564" y="107016"/>
          <a:ext cx="2663012" cy="403200"/>
        </a:xfrm>
        <a:prstGeom prst="rect">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Helvetica Neue" panose="02000503000000020004" pitchFamily="2" charset="0"/>
              <a:ea typeface="Helvetica Neue" panose="02000503000000020004" pitchFamily="2" charset="0"/>
              <a:cs typeface="Helvetica Neue" panose="02000503000000020004" pitchFamily="2" charset="0"/>
            </a:rPr>
            <a:t>Grant Program</a:t>
          </a:r>
        </a:p>
      </dsp:txBody>
      <dsp:txXfrm>
        <a:off x="3038564" y="107016"/>
        <a:ext cx="2663012" cy="403200"/>
      </dsp:txXfrm>
    </dsp:sp>
    <dsp:sp modelId="{8F62B879-4FD4-3445-A7E3-F197788273BA}">
      <dsp:nvSpPr>
        <dsp:cNvPr id="0" name=""/>
        <dsp:cNvSpPr/>
      </dsp:nvSpPr>
      <dsp:spPr>
        <a:xfrm>
          <a:off x="3038564" y="510216"/>
          <a:ext cx="2663012" cy="1988752"/>
        </a:xfrm>
        <a:prstGeom prst="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latin typeface="Helvetica Neue" panose="02000503000000020004" pitchFamily="2" charset="0"/>
              <a:ea typeface="Helvetica Neue" panose="02000503000000020004" pitchFamily="2" charset="0"/>
              <a:cs typeface="Helvetica Neue" panose="02000503000000020004" pitchFamily="2" charset="0"/>
            </a:rPr>
            <a:t>Enables community leaders to apply for grant funding to solve key community needs or bootstrap new efforts</a:t>
          </a:r>
        </a:p>
        <a:p>
          <a:pPr marL="114300" lvl="1" indent="-114300" algn="l" defTabSz="622300">
            <a:lnSpc>
              <a:spcPct val="90000"/>
            </a:lnSpc>
            <a:spcBef>
              <a:spcPct val="0"/>
            </a:spcBef>
            <a:spcAft>
              <a:spcPct val="15000"/>
            </a:spcAft>
            <a:buChar char="•"/>
          </a:pPr>
          <a:r>
            <a:rPr lang="en-US" sz="1400" kern="1200" dirty="0">
              <a:latin typeface="Helvetica Neue" panose="02000503000000020004" pitchFamily="2" charset="0"/>
              <a:ea typeface="Helvetica Neue" panose="02000503000000020004" pitchFamily="2" charset="0"/>
              <a:cs typeface="Helvetica Neue" panose="02000503000000020004" pitchFamily="2" charset="0"/>
            </a:rPr>
            <a:t>Successful grantees include DBI, RL10N, and R package builders</a:t>
          </a:r>
        </a:p>
        <a:p>
          <a:pPr marL="114300" lvl="1" indent="-114300" algn="l" defTabSz="622300">
            <a:lnSpc>
              <a:spcPct val="90000"/>
            </a:lnSpc>
            <a:spcBef>
              <a:spcPct val="0"/>
            </a:spcBef>
            <a:spcAft>
              <a:spcPct val="15000"/>
            </a:spcAft>
            <a:buChar char="•"/>
          </a:pPr>
          <a:r>
            <a:rPr lang="en-US" sz="1400" kern="1200" dirty="0">
              <a:latin typeface="Helvetica Neue" panose="02000503000000020004" pitchFamily="2" charset="0"/>
              <a:ea typeface="Helvetica Neue" panose="02000503000000020004" pitchFamily="2" charset="0"/>
              <a:cs typeface="Helvetica Neue" panose="02000503000000020004" pitchFamily="2" charset="0"/>
            </a:rPr>
            <a:t>30+ grants awarded and $650k+ funding to date.</a:t>
          </a:r>
        </a:p>
      </dsp:txBody>
      <dsp:txXfrm>
        <a:off x="3038564" y="510216"/>
        <a:ext cx="2663012" cy="1988752"/>
      </dsp:txXfrm>
    </dsp:sp>
    <dsp:sp modelId="{3BC660C3-B564-184A-BF2D-8951686EDD4B}">
      <dsp:nvSpPr>
        <dsp:cNvPr id="0" name=""/>
        <dsp:cNvSpPr/>
      </dsp:nvSpPr>
      <dsp:spPr>
        <a:xfrm>
          <a:off x="6074398" y="107016"/>
          <a:ext cx="2663012" cy="403200"/>
        </a:xfrm>
        <a:prstGeom prst="rect">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Helvetica Neue" panose="02000503000000020004" pitchFamily="2" charset="0"/>
              <a:ea typeface="Helvetica Neue" panose="02000503000000020004" pitchFamily="2" charset="0"/>
              <a:cs typeface="Helvetica Neue" panose="02000503000000020004" pitchFamily="2" charset="0"/>
            </a:rPr>
            <a:t>Working Groups </a:t>
          </a:r>
        </a:p>
      </dsp:txBody>
      <dsp:txXfrm>
        <a:off x="6074398" y="107016"/>
        <a:ext cx="2663012" cy="403200"/>
      </dsp:txXfrm>
    </dsp:sp>
    <dsp:sp modelId="{5B169939-0EE9-214F-B7AF-70E280068A89}">
      <dsp:nvSpPr>
        <dsp:cNvPr id="0" name=""/>
        <dsp:cNvSpPr/>
      </dsp:nvSpPr>
      <dsp:spPr>
        <a:xfrm>
          <a:off x="6074398" y="510216"/>
          <a:ext cx="2663012" cy="1988752"/>
        </a:xfrm>
        <a:prstGeom prst="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latin typeface="Helvetica Neue" panose="02000503000000020004" pitchFamily="2" charset="0"/>
              <a:ea typeface="Helvetica Neue" panose="02000503000000020004" pitchFamily="2" charset="0"/>
              <a:cs typeface="Helvetica Neue" panose="02000503000000020004" pitchFamily="2" charset="0"/>
            </a:rPr>
            <a:t>Vendor-neutral collaboration groups for building consensus amongst the community</a:t>
          </a:r>
        </a:p>
        <a:p>
          <a:pPr marL="114300" lvl="1" indent="-114300" algn="l" defTabSz="622300">
            <a:lnSpc>
              <a:spcPct val="90000"/>
            </a:lnSpc>
            <a:spcBef>
              <a:spcPct val="0"/>
            </a:spcBef>
            <a:spcAft>
              <a:spcPct val="15000"/>
            </a:spcAft>
            <a:buChar char="•"/>
          </a:pPr>
          <a:r>
            <a:rPr lang="en-US" sz="1400" kern="1200" dirty="0">
              <a:latin typeface="Helvetica Neue" panose="02000503000000020004" pitchFamily="2" charset="0"/>
              <a:ea typeface="Helvetica Neue" panose="02000503000000020004" pitchFamily="2" charset="0"/>
              <a:cs typeface="Helvetica Neue" panose="02000503000000020004" pitchFamily="2" charset="0"/>
            </a:rPr>
            <a:t>Groups include certification, code coverage, and internationalization</a:t>
          </a:r>
        </a:p>
      </dsp:txBody>
      <dsp:txXfrm>
        <a:off x="6074398" y="510216"/>
        <a:ext cx="2663012" cy="19887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90D092-959A-1D4D-8F95-4A0F96EA8A44}">
      <dsp:nvSpPr>
        <dsp:cNvPr id="0" name=""/>
        <dsp:cNvSpPr/>
      </dsp:nvSpPr>
      <dsp:spPr>
        <a:xfrm>
          <a:off x="7425" y="719102"/>
          <a:ext cx="2219427" cy="19558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t>Package maintenance</a:t>
          </a:r>
        </a:p>
        <a:p>
          <a:pPr marL="114300" lvl="1" indent="-114300" algn="l" defTabSz="622300">
            <a:lnSpc>
              <a:spcPct val="90000"/>
            </a:lnSpc>
            <a:spcBef>
              <a:spcPct val="0"/>
            </a:spcBef>
            <a:spcAft>
              <a:spcPct val="15000"/>
            </a:spcAft>
            <a:buChar char="•"/>
          </a:pPr>
          <a:r>
            <a:rPr lang="en-US" sz="1400" kern="1200" dirty="0"/>
            <a:t>Development processes</a:t>
          </a:r>
        </a:p>
        <a:p>
          <a:pPr marL="114300" lvl="1" indent="-114300" algn="l" defTabSz="622300">
            <a:lnSpc>
              <a:spcPct val="90000"/>
            </a:lnSpc>
            <a:spcBef>
              <a:spcPct val="0"/>
            </a:spcBef>
            <a:spcAft>
              <a:spcPct val="15000"/>
            </a:spcAft>
            <a:buChar char="•"/>
          </a:pPr>
          <a:r>
            <a:rPr lang="en-US" sz="1400" kern="1200" dirty="0"/>
            <a:t>Licensing/providence</a:t>
          </a:r>
        </a:p>
        <a:p>
          <a:pPr marL="114300" lvl="1" indent="-114300" algn="l" defTabSz="622300">
            <a:lnSpc>
              <a:spcPct val="90000"/>
            </a:lnSpc>
            <a:spcBef>
              <a:spcPct val="0"/>
            </a:spcBef>
            <a:spcAft>
              <a:spcPct val="15000"/>
            </a:spcAft>
            <a:buChar char="•"/>
          </a:pPr>
          <a:r>
            <a:rPr lang="en-US" sz="1400" kern="1200" dirty="0"/>
            <a:t>Security management</a:t>
          </a:r>
        </a:p>
        <a:p>
          <a:pPr marL="114300" lvl="1" indent="-114300" algn="l" defTabSz="622300">
            <a:lnSpc>
              <a:spcPct val="90000"/>
            </a:lnSpc>
            <a:spcBef>
              <a:spcPct val="0"/>
            </a:spcBef>
            <a:spcAft>
              <a:spcPct val="15000"/>
            </a:spcAft>
            <a:buChar char="•"/>
          </a:pPr>
          <a:r>
            <a:rPr lang="en-US" sz="1400" kern="1200" dirty="0"/>
            <a:t>Open source best practices</a:t>
          </a:r>
        </a:p>
      </dsp:txBody>
      <dsp:txXfrm>
        <a:off x="64710" y="776387"/>
        <a:ext cx="2104857" cy="1841300"/>
      </dsp:txXfrm>
    </dsp:sp>
    <dsp:sp modelId="{BC748EC2-D072-8047-AECC-53D84EA103D0}">
      <dsp:nvSpPr>
        <dsp:cNvPr id="0" name=""/>
        <dsp:cNvSpPr/>
      </dsp:nvSpPr>
      <dsp:spPr>
        <a:xfrm>
          <a:off x="2448795" y="1421828"/>
          <a:ext cx="470518" cy="5504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448795" y="1531911"/>
        <a:ext cx="329363" cy="330251"/>
      </dsp:txXfrm>
    </dsp:sp>
    <dsp:sp modelId="{F21BD070-2430-FC49-A590-60D3ECDB5C73}">
      <dsp:nvSpPr>
        <dsp:cNvPr id="0" name=""/>
        <dsp:cNvSpPr/>
      </dsp:nvSpPr>
      <dsp:spPr>
        <a:xfrm>
          <a:off x="3114623" y="719102"/>
          <a:ext cx="2219427" cy="19558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t>Package product quality</a:t>
          </a:r>
        </a:p>
        <a:p>
          <a:pPr marL="114300" lvl="1" indent="-114300" algn="l" defTabSz="622300">
            <a:lnSpc>
              <a:spcPct val="90000"/>
            </a:lnSpc>
            <a:spcBef>
              <a:spcPct val="0"/>
            </a:spcBef>
            <a:spcAft>
              <a:spcPct val="15000"/>
            </a:spcAft>
            <a:buChar char="•"/>
          </a:pPr>
          <a:r>
            <a:rPr lang="en-US" sz="1400" kern="1200" dirty="0"/>
            <a:t>Platform/architecture support matrix</a:t>
          </a:r>
        </a:p>
        <a:p>
          <a:pPr marL="114300" lvl="1" indent="-114300" algn="l" defTabSz="622300">
            <a:lnSpc>
              <a:spcPct val="90000"/>
            </a:lnSpc>
            <a:spcBef>
              <a:spcPct val="0"/>
            </a:spcBef>
            <a:spcAft>
              <a:spcPct val="15000"/>
            </a:spcAft>
            <a:buChar char="•"/>
          </a:pPr>
          <a:r>
            <a:rPr lang="en-US" sz="1400" kern="1200" dirty="0"/>
            <a:t>Performance</a:t>
          </a:r>
        </a:p>
        <a:p>
          <a:pPr marL="114300" lvl="1" indent="-114300" algn="l" defTabSz="622300">
            <a:lnSpc>
              <a:spcPct val="90000"/>
            </a:lnSpc>
            <a:spcBef>
              <a:spcPct val="0"/>
            </a:spcBef>
            <a:spcAft>
              <a:spcPct val="15000"/>
            </a:spcAft>
            <a:buChar char="•"/>
          </a:pPr>
          <a:r>
            <a:rPr lang="en-US" sz="1400" kern="1200" dirty="0"/>
            <a:t>Quality standards</a:t>
          </a:r>
        </a:p>
      </dsp:txBody>
      <dsp:txXfrm>
        <a:off x="3171908" y="776387"/>
        <a:ext cx="2104857" cy="1841300"/>
      </dsp:txXfrm>
    </dsp:sp>
    <dsp:sp modelId="{9E2A37B7-9331-504D-BBB6-BB6163B3BBD7}">
      <dsp:nvSpPr>
        <dsp:cNvPr id="0" name=""/>
        <dsp:cNvSpPr/>
      </dsp:nvSpPr>
      <dsp:spPr>
        <a:xfrm>
          <a:off x="5555993" y="1421828"/>
          <a:ext cx="470518" cy="5504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555993" y="1531911"/>
        <a:ext cx="329363" cy="330251"/>
      </dsp:txXfrm>
    </dsp:sp>
    <dsp:sp modelId="{04DB763C-F61A-5B43-8C0B-65B141926F2E}">
      <dsp:nvSpPr>
        <dsp:cNvPr id="0" name=""/>
        <dsp:cNvSpPr/>
      </dsp:nvSpPr>
      <dsp:spPr>
        <a:xfrm>
          <a:off x="6221822" y="719102"/>
          <a:ext cx="2219427" cy="19558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t>Industry/use-case alignment</a:t>
          </a:r>
        </a:p>
        <a:p>
          <a:pPr marL="114300" lvl="1" indent="-114300" algn="l" defTabSz="622300">
            <a:lnSpc>
              <a:spcPct val="90000"/>
            </a:lnSpc>
            <a:spcBef>
              <a:spcPct val="0"/>
            </a:spcBef>
            <a:spcAft>
              <a:spcPct val="15000"/>
            </a:spcAft>
            <a:buChar char="•"/>
          </a:pPr>
          <a:r>
            <a:rPr lang="en-US" sz="1400" kern="1200" dirty="0"/>
            <a:t>Common packages being used</a:t>
          </a:r>
        </a:p>
        <a:p>
          <a:pPr marL="114300" lvl="1" indent="-114300" algn="l" defTabSz="622300">
            <a:lnSpc>
              <a:spcPct val="90000"/>
            </a:lnSpc>
            <a:spcBef>
              <a:spcPct val="0"/>
            </a:spcBef>
            <a:spcAft>
              <a:spcPct val="15000"/>
            </a:spcAft>
            <a:buChar char="•"/>
          </a:pPr>
          <a:r>
            <a:rPr lang="en-US" sz="1400" kern="1200" dirty="0"/>
            <a:t>Regulatory/stability requirements</a:t>
          </a:r>
        </a:p>
        <a:p>
          <a:pPr marL="114300" lvl="1" indent="-114300" algn="l" defTabSz="622300">
            <a:lnSpc>
              <a:spcPct val="90000"/>
            </a:lnSpc>
            <a:spcBef>
              <a:spcPct val="0"/>
            </a:spcBef>
            <a:spcAft>
              <a:spcPct val="15000"/>
            </a:spcAft>
            <a:buChar char="•"/>
          </a:pPr>
          <a:endParaRPr lang="en-US" sz="1400" kern="1200" dirty="0"/>
        </a:p>
      </dsp:txBody>
      <dsp:txXfrm>
        <a:off x="6279107" y="776387"/>
        <a:ext cx="2104857" cy="184130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png>
</file>

<file path=ppt/media/image12.tiff>
</file>

<file path=ppt/media/image13.tiff>
</file>

<file path=ppt/media/image14.tiff>
</file>

<file path=ppt/media/image15.png>
</file>

<file path=ppt/media/image16.png>
</file>

<file path=ppt/media/image17.jpeg>
</file>

<file path=ppt/media/image2.png>
</file>

<file path=ppt/media/image3.png>
</file>

<file path=ppt/media/image4.tiff>
</file>

<file path=ppt/media/image5.tiff>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7D6DFE-22AD-8B4B-BB53-BF841A36E558}" type="datetimeFigureOut">
              <a:rPr lang="en-US" smtClean="0"/>
              <a:t>8/28/18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753F7D-13AF-3E4A-A683-AC242DB13376}" type="slidenum">
              <a:rPr lang="en-US" smtClean="0"/>
              <a:t>‹#›</a:t>
            </a:fld>
            <a:endParaRPr lang="en-US"/>
          </a:p>
        </p:txBody>
      </p:sp>
    </p:spTree>
    <p:extLst>
      <p:ext uri="{BB962C8B-B14F-4D97-AF65-F5344CB8AC3E}">
        <p14:creationId xmlns:p14="http://schemas.microsoft.com/office/powerpoint/2010/main" val="1217657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333BDE-F197-4064-BD1A-0235E7340F82}" type="slidenum">
              <a:rPr lang="en-US" smtClean="0"/>
              <a:t>22</a:t>
            </a:fld>
            <a:endParaRPr lang="en-US"/>
          </a:p>
        </p:txBody>
      </p:sp>
    </p:spTree>
    <p:extLst>
      <p:ext uri="{BB962C8B-B14F-4D97-AF65-F5344CB8AC3E}">
        <p14:creationId xmlns:p14="http://schemas.microsoft.com/office/powerpoint/2010/main" val="42806666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718715" y="1507416"/>
            <a:ext cx="4425285" cy="1396132"/>
          </a:xfrm>
        </p:spPr>
        <p:txBody>
          <a:bodyPr>
            <a:normAutofit/>
          </a:bodyPr>
          <a:lstStyle>
            <a:lvl1pPr algn="l">
              <a:defRPr sz="3800" b="0" i="0">
                <a:solidFill>
                  <a:srgbClr val="0230AC"/>
                </a:solidFill>
                <a:latin typeface="Helvetica Neue Light"/>
                <a:cs typeface="Helvetica Neue Light"/>
              </a:defRPr>
            </a:lvl1pPr>
          </a:lstStyle>
          <a:p>
            <a:r>
              <a:rPr lang="en-CA" dirty="0"/>
              <a:t>Click to edit </a:t>
            </a:r>
            <a:br>
              <a:rPr lang="en-CA" dirty="0"/>
            </a:br>
            <a:r>
              <a:rPr lang="en-CA" dirty="0"/>
              <a:t>Master title style</a:t>
            </a:r>
            <a:endParaRPr lang="en-US" dirty="0"/>
          </a:p>
        </p:txBody>
      </p:sp>
      <p:sp>
        <p:nvSpPr>
          <p:cNvPr id="3" name="Subtitle 2"/>
          <p:cNvSpPr>
            <a:spLocks noGrp="1"/>
          </p:cNvSpPr>
          <p:nvPr>
            <p:ph type="subTitle" idx="1"/>
          </p:nvPr>
        </p:nvSpPr>
        <p:spPr>
          <a:xfrm>
            <a:off x="4679668" y="3073801"/>
            <a:ext cx="3644353" cy="534185"/>
          </a:xfrm>
        </p:spPr>
        <p:txBody>
          <a:bodyPr>
            <a:normAutofit/>
          </a:bodyPr>
          <a:lstStyle>
            <a:lvl1pPr marL="0" indent="0" algn="l">
              <a:buNone/>
              <a:defRPr sz="1800" b="0" i="0">
                <a:solidFill>
                  <a:schemeClr val="tx1"/>
                </a:solidFill>
                <a:latin typeface="Helvetica Neue Light"/>
                <a:cs typeface="Helvetica Neue 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dirty="0"/>
              <a:t>Click to edit Master subtitle style</a:t>
            </a:r>
            <a:endParaRPr lang="en-US" dirty="0"/>
          </a:p>
        </p:txBody>
      </p:sp>
      <p:pic>
        <p:nvPicPr>
          <p:cNvPr id="14" name="Picture 13" descr="RConsortium_Vertical_Panton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1372" y="1608742"/>
            <a:ext cx="2772468" cy="1661090"/>
          </a:xfrm>
          <a:prstGeom prst="rect">
            <a:avLst/>
          </a:prstGeom>
        </p:spPr>
      </p:pic>
      <p:sp>
        <p:nvSpPr>
          <p:cNvPr id="5" name="Rectangle 4"/>
          <p:cNvSpPr/>
          <p:nvPr userDrawn="1"/>
        </p:nvSpPr>
        <p:spPr>
          <a:xfrm>
            <a:off x="-1" y="0"/>
            <a:ext cx="9144001" cy="104149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 name="Straight Connector 6"/>
          <p:cNvCxnSpPr/>
          <p:nvPr userDrawn="1"/>
        </p:nvCxnSpPr>
        <p:spPr>
          <a:xfrm>
            <a:off x="4089698" y="1370380"/>
            <a:ext cx="0" cy="239194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19484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Click to edit Master title style</a:t>
            </a:r>
            <a:endParaRPr lang="en-US" dirty="0"/>
          </a:p>
        </p:txBody>
      </p:sp>
      <p:sp>
        <p:nvSpPr>
          <p:cNvPr id="4" name="Date Placeholder 3"/>
          <p:cNvSpPr>
            <a:spLocks noGrp="1"/>
          </p:cNvSpPr>
          <p:nvPr>
            <p:ph type="dt" sz="half" idx="10"/>
          </p:nvPr>
        </p:nvSpPr>
        <p:spPr/>
        <p:txBody>
          <a:bodyPr/>
          <a:lstStyle/>
          <a:p>
            <a:fld id="{0D4C658A-E72C-B04C-880D-37FC221A2DF7}" type="datetimeFigureOut">
              <a:rPr lang="en-US" smtClean="0"/>
              <a:t>8/28/18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A6EABF-5F46-114B-97DA-BC8993D389B0}" type="slidenum">
              <a:rPr lang="en-US" smtClean="0"/>
              <a:t>‹#›</a:t>
            </a:fld>
            <a:endParaRPr lang="en-US"/>
          </a:p>
        </p:txBody>
      </p:sp>
      <p:sp>
        <p:nvSpPr>
          <p:cNvPr id="3" name="Content Placeholder 2"/>
          <p:cNvSpPr>
            <a:spLocks noGrp="1"/>
          </p:cNvSpPr>
          <p:nvPr>
            <p:ph idx="1"/>
          </p:nvPr>
        </p:nvSpPr>
        <p:spPr/>
        <p:txBody>
          <a:body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Tree>
    <p:extLst>
      <p:ext uri="{BB962C8B-B14F-4D97-AF65-F5344CB8AC3E}">
        <p14:creationId xmlns:p14="http://schemas.microsoft.com/office/powerpoint/2010/main" val="2446436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8" name="Title 1"/>
          <p:cNvSpPr>
            <a:spLocks noGrp="1"/>
          </p:cNvSpPr>
          <p:nvPr>
            <p:ph type="ctrTitle"/>
          </p:nvPr>
        </p:nvSpPr>
        <p:spPr>
          <a:xfrm>
            <a:off x="4291820" y="3326818"/>
            <a:ext cx="4610210" cy="474358"/>
          </a:xfrm>
        </p:spPr>
        <p:txBody>
          <a:bodyPr>
            <a:noAutofit/>
          </a:bodyPr>
          <a:lstStyle>
            <a:lvl1pPr algn="l">
              <a:defRPr sz="2800" b="0" i="0">
                <a:solidFill>
                  <a:srgbClr val="0230AC"/>
                </a:solidFill>
                <a:latin typeface="Helvetica Neue Light"/>
                <a:cs typeface="Helvetica Neue Light"/>
              </a:defRPr>
            </a:lvl1pPr>
          </a:lstStyle>
          <a:p>
            <a:r>
              <a:rPr lang="en-CA" dirty="0"/>
              <a:t>Click to edit Master title style</a:t>
            </a:r>
            <a:endParaRPr lang="en-US" dirty="0"/>
          </a:p>
        </p:txBody>
      </p:sp>
      <p:sp>
        <p:nvSpPr>
          <p:cNvPr id="9" name="Subtitle 2"/>
          <p:cNvSpPr>
            <a:spLocks noGrp="1"/>
          </p:cNvSpPr>
          <p:nvPr>
            <p:ph type="subTitle" idx="1"/>
          </p:nvPr>
        </p:nvSpPr>
        <p:spPr>
          <a:xfrm>
            <a:off x="4291820" y="3871636"/>
            <a:ext cx="3613085" cy="587604"/>
          </a:xfrm>
        </p:spPr>
        <p:txBody>
          <a:bodyPr>
            <a:normAutofit/>
          </a:bodyPr>
          <a:lstStyle>
            <a:lvl1pPr marL="0" indent="0" algn="l">
              <a:buNone/>
              <a:defRPr sz="1800" b="0" i="0">
                <a:solidFill>
                  <a:srgbClr val="000000"/>
                </a:solidFill>
                <a:latin typeface="Helvetica Neue Light"/>
                <a:cs typeface="Helvetica Neue 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dirty="0"/>
              <a:t>Click to edit Master subtitle style</a:t>
            </a:r>
            <a:endParaRPr lang="en-US" dirty="0"/>
          </a:p>
        </p:txBody>
      </p:sp>
      <p:sp>
        <p:nvSpPr>
          <p:cNvPr id="6" name="Rectangle 5"/>
          <p:cNvSpPr/>
          <p:nvPr userDrawn="1"/>
        </p:nvSpPr>
        <p:spPr>
          <a:xfrm>
            <a:off x="-1" y="0"/>
            <a:ext cx="9144001" cy="104149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descr="bluecircle.png"/>
          <p:cNvPicPr>
            <a:picLocks noChangeAspect="1"/>
          </p:cNvPicPr>
          <p:nvPr userDrawn="1"/>
        </p:nvPicPr>
        <p:blipFill rotWithShape="1">
          <a:blip r:embed="rId2">
            <a:extLst>
              <a:ext uri="{28A0092B-C50C-407E-A947-70E740481C1C}">
                <a14:useLocalDpi xmlns:a14="http://schemas.microsoft.com/office/drawing/2010/main" val="0"/>
              </a:ext>
            </a:extLst>
          </a:blip>
          <a:srcRect l="38716" t="19064"/>
          <a:stretch/>
        </p:blipFill>
        <p:spPr>
          <a:xfrm>
            <a:off x="-1" y="-1"/>
            <a:ext cx="2878201" cy="3801177"/>
          </a:xfrm>
          <a:prstGeom prst="rect">
            <a:avLst/>
          </a:prstGeom>
        </p:spPr>
      </p:pic>
    </p:spTree>
    <p:extLst>
      <p:ext uri="{BB962C8B-B14F-4D97-AF65-F5344CB8AC3E}">
        <p14:creationId xmlns:p14="http://schemas.microsoft.com/office/powerpoint/2010/main" val="1829344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30"/>
            <a:ext cx="8740142" cy="749532"/>
          </a:xfrm>
          <a:noFill/>
        </p:spPr>
        <p:txBody>
          <a:bodyPr tIns="91440" bIns="91440" anchor="t" anchorCtr="0">
            <a:spAutoFit/>
          </a:bodyPr>
          <a:lstStyle>
            <a:lvl1pPr>
              <a:defRPr sz="3971" spc="-56"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0520155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2" y="891883"/>
            <a:ext cx="4033911" cy="1464247"/>
          </a:xfrm>
        </p:spPr>
        <p:txBody>
          <a:bodyPr wrap="square">
            <a:spAutoFit/>
          </a:bodyPr>
          <a:lstStyle>
            <a:lvl1pPr marL="158444" indent="-158444">
              <a:spcBef>
                <a:spcPts val="675"/>
              </a:spcBef>
              <a:buClr>
                <a:schemeClr val="tx1"/>
              </a:buClr>
              <a:buFont typeface="Arial" pitchFamily="34" charset="0"/>
              <a:buChar char="•"/>
              <a:defRPr sz="1765"/>
            </a:lvl1pPr>
            <a:lvl2pPr marL="292895" indent="-128588">
              <a:defRPr sz="1324"/>
            </a:lvl2pPr>
            <a:lvl3pPr marL="385764" indent="-92870">
              <a:tabLst/>
              <a:defRPr sz="1103"/>
            </a:lvl3pPr>
            <a:lvl4pPr marL="485777" indent="-100013">
              <a:defRPr/>
            </a:lvl4pPr>
            <a:lvl5pPr marL="578646" indent="-928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2" y="891883"/>
            <a:ext cx="4033911" cy="1464247"/>
          </a:xfrm>
        </p:spPr>
        <p:txBody>
          <a:bodyPr wrap="square">
            <a:spAutoFit/>
          </a:bodyPr>
          <a:lstStyle>
            <a:lvl1pPr marL="158444" indent="-158444">
              <a:spcBef>
                <a:spcPts val="675"/>
              </a:spcBef>
              <a:buClr>
                <a:schemeClr val="tx1"/>
              </a:buClr>
              <a:buFont typeface="Arial" pitchFamily="34" charset="0"/>
              <a:buChar char="•"/>
              <a:defRPr sz="1765"/>
            </a:lvl1pPr>
            <a:lvl2pPr marL="292895" indent="-128588">
              <a:defRPr sz="1324"/>
            </a:lvl2pPr>
            <a:lvl3pPr marL="385764" indent="-92870">
              <a:tabLst/>
              <a:defRPr sz="1103"/>
            </a:lvl3pPr>
            <a:lvl4pPr marL="485777" indent="-100013">
              <a:defRPr/>
            </a:lvl4pPr>
            <a:lvl5pPr marL="578646" indent="-928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5324361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1A264B9-CDAD-F748-A7AD-92B5D6FFA341}" type="datetimeFigureOut">
              <a:rPr lang="en-US" smtClean="0"/>
              <a:t>8/28/18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D4EDC6-0BAA-CF49-9544-1A0935A974EC}" type="slidenum">
              <a:rPr lang="en-US" smtClean="0"/>
              <a:t>‹#›</a:t>
            </a:fld>
            <a:endParaRPr lang="en-US"/>
          </a:p>
        </p:txBody>
      </p:sp>
    </p:spTree>
    <p:extLst>
      <p:ext uri="{BB962C8B-B14F-4D97-AF65-F5344CB8AC3E}">
        <p14:creationId xmlns:p14="http://schemas.microsoft.com/office/powerpoint/2010/main" val="1361172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A264B9-CDAD-F748-A7AD-92B5D6FFA341}" type="datetimeFigureOut">
              <a:rPr lang="en-US" smtClean="0"/>
              <a:t>8/28/18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D4EDC6-0BAA-CF49-9544-1A0935A974EC}" type="slidenum">
              <a:rPr lang="en-US" smtClean="0"/>
              <a:t>‹#›</a:t>
            </a:fld>
            <a:endParaRPr lang="en-US"/>
          </a:p>
        </p:txBody>
      </p:sp>
    </p:spTree>
    <p:extLst>
      <p:ext uri="{BB962C8B-B14F-4D97-AF65-F5344CB8AC3E}">
        <p14:creationId xmlns:p14="http://schemas.microsoft.com/office/powerpoint/2010/main" val="31219279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1" name="Picture 10" descr="Untitled-6-01.png"/>
          <p:cNvPicPr>
            <a:picLocks noChangeAspect="1"/>
          </p:cNvPicPr>
          <p:nvPr userDrawn="1"/>
        </p:nvPicPr>
        <p:blipFill rotWithShape="1">
          <a:blip r:embed="rId9">
            <a:extLst>
              <a:ext uri="{28A0092B-C50C-407E-A947-70E740481C1C}">
                <a14:useLocalDpi xmlns:a14="http://schemas.microsoft.com/office/drawing/2010/main" val="0"/>
              </a:ext>
            </a:extLst>
          </a:blip>
          <a:srcRect b="82238"/>
          <a:stretch/>
        </p:blipFill>
        <p:spPr>
          <a:xfrm>
            <a:off x="0" y="0"/>
            <a:ext cx="9153137" cy="770877"/>
          </a:xfrm>
          <a:prstGeom prst="rect">
            <a:avLst/>
          </a:prstGeom>
        </p:spPr>
      </p:pic>
      <p:sp>
        <p:nvSpPr>
          <p:cNvPr id="8" name="Rectangle 7"/>
          <p:cNvSpPr/>
          <p:nvPr userDrawn="1"/>
        </p:nvSpPr>
        <p:spPr>
          <a:xfrm>
            <a:off x="0" y="4767263"/>
            <a:ext cx="9144000" cy="376236"/>
          </a:xfrm>
          <a:prstGeom prst="rect">
            <a:avLst/>
          </a:prstGeom>
          <a:solidFill>
            <a:srgbClr val="22222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64470" y="59354"/>
            <a:ext cx="8449234" cy="674530"/>
          </a:xfrm>
          <a:prstGeom prst="rect">
            <a:avLst/>
          </a:prstGeom>
        </p:spPr>
        <p:txBody>
          <a:bodyPr vert="horz" lIns="91440" tIns="45720" rIns="91440" bIns="45720" rtlCol="0" anchor="ctr">
            <a:normAutofit/>
          </a:bodyPr>
          <a:lstStyle/>
          <a:p>
            <a:r>
              <a:rPr lang="en-CA" dirty="0"/>
              <a:t>Click to edit Master title style</a:t>
            </a:r>
            <a:endParaRPr lang="en-US" dirty="0"/>
          </a:p>
        </p:txBody>
      </p:sp>
      <p:sp>
        <p:nvSpPr>
          <p:cNvPr id="3" name="Text Placeholder 2"/>
          <p:cNvSpPr>
            <a:spLocks noGrp="1"/>
          </p:cNvSpPr>
          <p:nvPr>
            <p:ph type="body" idx="1"/>
          </p:nvPr>
        </p:nvSpPr>
        <p:spPr>
          <a:xfrm>
            <a:off x="237566" y="1200151"/>
            <a:ext cx="8449234" cy="3394472"/>
          </a:xfrm>
          <a:prstGeom prst="rect">
            <a:avLst/>
          </a:prstGeom>
        </p:spPr>
        <p:txBody>
          <a:bodyPr vert="horz" lIns="91440" tIns="45720" rIns="91440" bIns="45720" rtlCol="0">
            <a:normAutofit/>
          </a:body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4" name="Date Placeholder 3"/>
          <p:cNvSpPr>
            <a:spLocks noGrp="1"/>
          </p:cNvSpPr>
          <p:nvPr>
            <p:ph type="dt" sz="half" idx="2"/>
          </p:nvPr>
        </p:nvSpPr>
        <p:spPr>
          <a:xfrm>
            <a:off x="237566" y="4822079"/>
            <a:ext cx="2353234" cy="273844"/>
          </a:xfrm>
          <a:prstGeom prst="rect">
            <a:avLst/>
          </a:prstGeom>
        </p:spPr>
        <p:txBody>
          <a:bodyPr vert="horz" lIns="91440" tIns="45720" rIns="91440" bIns="45720" rtlCol="0" anchor="ctr"/>
          <a:lstStyle>
            <a:lvl1pPr algn="l">
              <a:defRPr sz="1000" b="0" i="0">
                <a:solidFill>
                  <a:schemeClr val="bg1"/>
                </a:solidFill>
                <a:latin typeface="Helvetica Neue Light"/>
                <a:cs typeface="Helvetica Neue Light"/>
              </a:defRPr>
            </a:lvl1pPr>
          </a:lstStyle>
          <a:p>
            <a:fld id="{0D4C658A-E72C-B04C-880D-37FC221A2DF7}" type="datetimeFigureOut">
              <a:rPr lang="en-US" smtClean="0"/>
              <a:pPr/>
              <a:t>8/28/18</a:t>
            </a:fld>
            <a:endParaRPr lang="en-US" dirty="0"/>
          </a:p>
        </p:txBody>
      </p:sp>
      <p:sp>
        <p:nvSpPr>
          <p:cNvPr id="5" name="Footer Placeholder 4"/>
          <p:cNvSpPr>
            <a:spLocks noGrp="1"/>
          </p:cNvSpPr>
          <p:nvPr>
            <p:ph type="ftr" sz="quarter" idx="3"/>
          </p:nvPr>
        </p:nvSpPr>
        <p:spPr>
          <a:xfrm>
            <a:off x="3124200" y="4822079"/>
            <a:ext cx="2895600" cy="273844"/>
          </a:xfrm>
          <a:prstGeom prst="rect">
            <a:avLst/>
          </a:prstGeom>
        </p:spPr>
        <p:txBody>
          <a:bodyPr vert="horz" lIns="91440" tIns="45720" rIns="91440" bIns="45720" rtlCol="0" anchor="ctr"/>
          <a:lstStyle>
            <a:lvl1pPr algn="ctr">
              <a:defRPr sz="1000" b="0" i="0">
                <a:solidFill>
                  <a:schemeClr val="bg1"/>
                </a:solidFill>
                <a:latin typeface="Helvetica Neue Light"/>
                <a:cs typeface="Helvetica Neue Light"/>
              </a:defRPr>
            </a:lvl1pPr>
          </a:lstStyle>
          <a:p>
            <a:endParaRPr lang="en-US"/>
          </a:p>
        </p:txBody>
      </p:sp>
      <p:sp>
        <p:nvSpPr>
          <p:cNvPr id="6" name="Slide Number Placeholder 5"/>
          <p:cNvSpPr>
            <a:spLocks noGrp="1"/>
          </p:cNvSpPr>
          <p:nvPr>
            <p:ph type="sldNum" sz="quarter" idx="4"/>
          </p:nvPr>
        </p:nvSpPr>
        <p:spPr>
          <a:xfrm>
            <a:off x="6553200" y="4822079"/>
            <a:ext cx="2133600" cy="273844"/>
          </a:xfrm>
          <a:prstGeom prst="rect">
            <a:avLst/>
          </a:prstGeom>
        </p:spPr>
        <p:txBody>
          <a:bodyPr vert="horz" lIns="91440" tIns="45720" rIns="91440" bIns="45720" rtlCol="0" anchor="ctr"/>
          <a:lstStyle>
            <a:lvl1pPr algn="r">
              <a:defRPr sz="1000" b="0" i="0">
                <a:solidFill>
                  <a:schemeClr val="bg1"/>
                </a:solidFill>
                <a:latin typeface="Helvetica Neue Light"/>
                <a:cs typeface="Helvetica Neue Light"/>
              </a:defRPr>
            </a:lvl1pPr>
          </a:lstStyle>
          <a:p>
            <a:fld id="{40A6EABF-5F46-114B-97DA-BC8993D389B0}" type="slidenum">
              <a:rPr lang="en-US" smtClean="0"/>
              <a:pPr/>
              <a:t>‹#›</a:t>
            </a:fld>
            <a:endParaRPr lang="en-US"/>
          </a:p>
        </p:txBody>
      </p:sp>
    </p:spTree>
    <p:extLst>
      <p:ext uri="{BB962C8B-B14F-4D97-AF65-F5344CB8AC3E}">
        <p14:creationId xmlns:p14="http://schemas.microsoft.com/office/powerpoint/2010/main" val="19346029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60" r:id="rId4"/>
    <p:sldLayoutId id="2147483661" r:id="rId5"/>
    <p:sldLayoutId id="2147483665" r:id="rId6"/>
    <p:sldLayoutId id="2147483667" r:id="rId7"/>
  </p:sldLayoutIdLst>
  <p:txStyles>
    <p:titleStyle>
      <a:lvl1pPr algn="l" defTabSz="457200" rtl="0" eaLnBrk="1" latinLnBrk="0" hangingPunct="1">
        <a:spcBef>
          <a:spcPct val="0"/>
        </a:spcBef>
        <a:buNone/>
        <a:defRPr sz="2800" b="0" i="0" kern="1200">
          <a:solidFill>
            <a:srgbClr val="FFFFFF"/>
          </a:solidFill>
          <a:latin typeface="Helvetica Neue Light"/>
          <a:ea typeface="+mj-ea"/>
          <a:cs typeface="Helvetica Neue Light"/>
        </a:defRPr>
      </a:lvl1pPr>
    </p:titleStyle>
    <p:bodyStyle>
      <a:lvl1pPr marL="342900" indent="-342900" algn="l" defTabSz="457200" rtl="0" eaLnBrk="1" latinLnBrk="0" hangingPunct="1">
        <a:spcBef>
          <a:spcPct val="20000"/>
        </a:spcBef>
        <a:buClr>
          <a:srgbClr val="0230AC"/>
        </a:buClr>
        <a:buFont typeface="Arial"/>
        <a:buChar char="•"/>
        <a:defRPr sz="2400" b="0" i="0" kern="1200">
          <a:solidFill>
            <a:schemeClr val="tx1"/>
          </a:solidFill>
          <a:latin typeface="Helvetica Neue Light"/>
          <a:ea typeface="+mn-ea"/>
          <a:cs typeface="Helvetica Neue Light"/>
        </a:defRPr>
      </a:lvl1pPr>
      <a:lvl2pPr marL="742950" indent="-285750" algn="l" defTabSz="457200" rtl="0" eaLnBrk="1" latinLnBrk="0" hangingPunct="1">
        <a:spcBef>
          <a:spcPct val="20000"/>
        </a:spcBef>
        <a:buClr>
          <a:srgbClr val="0230AC"/>
        </a:buClr>
        <a:buFont typeface="Arial"/>
        <a:buChar char="–"/>
        <a:defRPr sz="2200" b="0" i="0" kern="1200">
          <a:solidFill>
            <a:schemeClr val="tx1"/>
          </a:solidFill>
          <a:latin typeface="Helvetica Neue Light"/>
          <a:ea typeface="+mn-ea"/>
          <a:cs typeface="Helvetica Neue Light"/>
        </a:defRPr>
      </a:lvl2pPr>
      <a:lvl3pPr marL="1143000" indent="-228600" algn="l" defTabSz="457200" rtl="0" eaLnBrk="1" latinLnBrk="0" hangingPunct="1">
        <a:spcBef>
          <a:spcPct val="20000"/>
        </a:spcBef>
        <a:buClr>
          <a:srgbClr val="0230AC"/>
        </a:buClr>
        <a:buFont typeface="Arial"/>
        <a:buChar char="•"/>
        <a:defRPr sz="1800" b="0" i="0" kern="1200">
          <a:solidFill>
            <a:schemeClr val="tx1"/>
          </a:solidFill>
          <a:latin typeface="Helvetica Neue Light"/>
          <a:ea typeface="+mn-ea"/>
          <a:cs typeface="Helvetica Neue Light"/>
        </a:defRPr>
      </a:lvl3pPr>
      <a:lvl4pPr marL="1600200" indent="-228600" algn="l" defTabSz="457200" rtl="0" eaLnBrk="1" latinLnBrk="0" hangingPunct="1">
        <a:spcBef>
          <a:spcPct val="20000"/>
        </a:spcBef>
        <a:buClr>
          <a:srgbClr val="0230AC"/>
        </a:buClr>
        <a:buFont typeface="Arial"/>
        <a:buChar char="–"/>
        <a:defRPr sz="1800" b="0" i="0" kern="1200">
          <a:solidFill>
            <a:schemeClr val="tx1"/>
          </a:solidFill>
          <a:latin typeface="Helvetica Neue Light"/>
          <a:ea typeface="+mn-ea"/>
          <a:cs typeface="Helvetica Neue Light"/>
        </a:defRPr>
      </a:lvl4pPr>
      <a:lvl5pPr marL="2057400" indent="-228600" algn="l" defTabSz="457200" rtl="0" eaLnBrk="1" latinLnBrk="0" hangingPunct="1">
        <a:spcBef>
          <a:spcPct val="20000"/>
        </a:spcBef>
        <a:buClr>
          <a:srgbClr val="0230AC"/>
        </a:buClr>
        <a:buFont typeface="Arial"/>
        <a:buChar char="»"/>
        <a:defRPr sz="1800" b="0" i="0" kern="1200">
          <a:solidFill>
            <a:schemeClr val="tx1"/>
          </a:solidFill>
          <a:latin typeface="Helvetica Neue Light"/>
          <a:ea typeface="+mn-ea"/>
          <a:cs typeface="Helvetica Neue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hyperlink" Target="http://r-dbi.github.io/DBI/"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r-quantitie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hyperlink" Target="http://r-medicine.com/" TargetMode="External"/><Relationship Id="rId4" Type="http://schemas.openxmlformats.org/officeDocument/2006/relationships/image" Target="../media/image12.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3.tiff"/><Relationship Id="rId1" Type="http://schemas.openxmlformats.org/officeDocument/2006/relationships/slideLayout" Target="../slideLayouts/slideLayout2.xml"/><Relationship Id="rId5" Type="http://schemas.openxmlformats.org/officeDocument/2006/relationships/image" Target="../media/image14.tiff"/><Relationship Id="rId4" Type="http://schemas.openxmlformats.org/officeDocument/2006/relationships/hyperlink" Target="http://r-medicine.com/"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github.com/jthaman/ciTools" TargetMode="External"/><Relationship Id="rId13" Type="http://schemas.openxmlformats.org/officeDocument/2006/relationships/hyperlink" Target="https://bestpractices.coreinfrastructure.org/en/projects/1882" TargetMode="External"/><Relationship Id="rId18" Type="http://schemas.openxmlformats.org/officeDocument/2006/relationships/hyperlink" Target="https://rgeomatic.hypotheses.org/category/osrm" TargetMode="External"/><Relationship Id="rId26" Type="http://schemas.openxmlformats.org/officeDocument/2006/relationships/hyperlink" Target="https://github.com/r-lib/covr" TargetMode="External"/><Relationship Id="rId3" Type="http://schemas.openxmlformats.org/officeDocument/2006/relationships/hyperlink" Target="http://datos.madrid.es/" TargetMode="External"/><Relationship Id="rId21" Type="http://schemas.openxmlformats.org/officeDocument/2006/relationships/hyperlink" Target="https://bestpractices.coreinfrastructure.org/en/projects/1920" TargetMode="External"/><Relationship Id="rId7" Type="http://schemas.openxmlformats.org/officeDocument/2006/relationships/hyperlink" Target="https://bestpractices.coreinfrastructure.org/en/projects/1193" TargetMode="External"/><Relationship Id="rId12" Type="http://schemas.openxmlformats.org/officeDocument/2006/relationships/hyperlink" Target="https://dirmeier.github.io/netReg" TargetMode="External"/><Relationship Id="rId17" Type="http://schemas.openxmlformats.org/officeDocument/2006/relationships/hyperlink" Target="https://bestpractices.coreinfrastructure.org/en/projects/1912" TargetMode="External"/><Relationship Id="rId25" Type="http://schemas.openxmlformats.org/officeDocument/2006/relationships/hyperlink" Target="https://bestpractices.coreinfrastructure.org/en/projects/1928" TargetMode="External"/><Relationship Id="rId2" Type="http://schemas.openxmlformats.org/officeDocument/2006/relationships/hyperlink" Target="https://bestpractices.coreinfrastructure.org/en/projects/265" TargetMode="External"/><Relationship Id="rId16" Type="http://schemas.openxmlformats.org/officeDocument/2006/relationships/hyperlink" Target="https://github.com/fmichonneau/foghorn" TargetMode="External"/><Relationship Id="rId20" Type="http://schemas.openxmlformats.org/officeDocument/2006/relationships/hyperlink" Target="http://matrix.r-forge.r-project.org/" TargetMode="External"/><Relationship Id="rId29"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hyperlink" Target="http://pandas.pydata.org/" TargetMode="External"/><Relationship Id="rId11" Type="http://schemas.openxmlformats.org/officeDocument/2006/relationships/hyperlink" Target="https://bestpractices.coreinfrastructure.org/en/projects/1403" TargetMode="External"/><Relationship Id="rId24" Type="http://schemas.openxmlformats.org/officeDocument/2006/relationships/hyperlink" Target="https://ggplot2.tidyverse.org/" TargetMode="External"/><Relationship Id="rId5" Type="http://schemas.openxmlformats.org/officeDocument/2006/relationships/hyperlink" Target="https://bestpractices.coreinfrastructure.org/en/projects/433" TargetMode="External"/><Relationship Id="rId15" Type="http://schemas.openxmlformats.org/officeDocument/2006/relationships/hyperlink" Target="https://bestpractices.coreinfrastructure.org/en/projects/1905" TargetMode="External"/><Relationship Id="rId23" Type="http://schemas.openxmlformats.org/officeDocument/2006/relationships/hyperlink" Target="https://bestpractices.coreinfrastructure.org/en/projects/1927" TargetMode="External"/><Relationship Id="rId28" Type="http://schemas.openxmlformats.org/officeDocument/2006/relationships/hyperlink" Target="https://dirmeier.github.io/datastructures" TargetMode="External"/><Relationship Id="rId10" Type="http://schemas.openxmlformats.org/officeDocument/2006/relationships/hyperlink" Target="https://atfutures.github.io/dodgr" TargetMode="External"/><Relationship Id="rId19" Type="http://schemas.openxmlformats.org/officeDocument/2006/relationships/hyperlink" Target="https://bestpractices.coreinfrastructure.org/en/projects/1917" TargetMode="External"/><Relationship Id="rId31" Type="http://schemas.openxmlformats.org/officeDocument/2006/relationships/hyperlink" Target="https://bestpractices.coreinfrastructure.org/en/projects?q=R%20" TargetMode="External"/><Relationship Id="rId4" Type="http://schemas.openxmlformats.org/officeDocument/2006/relationships/hyperlink" Target="https://github.com/nramon/madrid.air" TargetMode="External"/><Relationship Id="rId9" Type="http://schemas.openxmlformats.org/officeDocument/2006/relationships/hyperlink" Target="https://bestpractices.coreinfrastructure.org/en/projects/1396" TargetMode="External"/><Relationship Id="rId14" Type="http://schemas.openxmlformats.org/officeDocument/2006/relationships/hyperlink" Target="http://dbi.r-dbi.org/" TargetMode="External"/><Relationship Id="rId22" Type="http://schemas.openxmlformats.org/officeDocument/2006/relationships/hyperlink" Target="https://github.com/s-u/base64enc" TargetMode="External"/><Relationship Id="rId27" Type="http://schemas.openxmlformats.org/officeDocument/2006/relationships/hyperlink" Target="https://bestpractices.coreinfrastructure.org/en/projects/1937" TargetMode="External"/><Relationship Id="rId30" Type="http://schemas.openxmlformats.org/officeDocument/2006/relationships/hyperlink" Target="https://bestpractices.coreinfrastructure.org/en"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4.tiff"/><Relationship Id="rId5" Type="http://schemas.openxmlformats.org/officeDocument/2006/relationships/hyperlink" Target="https://github.com/r-hub/" TargetMode="External"/><Relationship Id="rId4" Type="http://schemas.openxmlformats.org/officeDocument/2006/relationships/hyperlink" Target="https://builder.r-hub.io/"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r-medicine.com/" TargetMode="External"/><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r-consortium.org/about/join" TargetMode="External"/><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hyperlink" Target="https://www.r-consortium.org/projects/r-user-group-support-program" TargetMode="External"/><Relationship Id="rId5" Type="http://schemas.openxmlformats.org/officeDocument/2006/relationships/hyperlink" Target="https://www.r-consortium.org/projects/" TargetMode="External"/><Relationship Id="rId4" Type="http://schemas.openxmlformats.org/officeDocument/2006/relationships/hyperlink" Target="https://www.r-consortium.org/"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2800" dirty="0"/>
              <a:t>Sustainable Community Investment in Action - A Look at Some of the R Consortium Funded Grant Projects and Working Groups</a:t>
            </a:r>
          </a:p>
        </p:txBody>
      </p:sp>
      <p:sp>
        <p:nvSpPr>
          <p:cNvPr id="3" name="Subtitle 2">
            <a:extLst>
              <a:ext uri="{FF2B5EF4-FFF2-40B4-BE49-F238E27FC236}">
                <a16:creationId xmlns:a16="http://schemas.microsoft.com/office/drawing/2014/main" id="{2BB357AD-6027-8146-BE37-D1A60BA24B3B}"/>
              </a:ext>
            </a:extLst>
          </p:cNvPr>
          <p:cNvSpPr>
            <a:spLocks noGrp="1"/>
          </p:cNvSpPr>
          <p:nvPr>
            <p:ph type="subTitle" idx="1"/>
          </p:nvPr>
        </p:nvSpPr>
        <p:spPr>
          <a:xfrm>
            <a:off x="4718715" y="3666654"/>
            <a:ext cx="3644353" cy="734524"/>
          </a:xfrm>
        </p:spPr>
        <p:txBody>
          <a:bodyPr>
            <a:normAutofit fontScale="85000" lnSpcReduction="20000"/>
          </a:bodyPr>
          <a:lstStyle/>
          <a:p>
            <a:r>
              <a:rPr lang="en-US" dirty="0"/>
              <a:t>John Mertic</a:t>
            </a:r>
          </a:p>
          <a:p>
            <a:r>
              <a:rPr lang="en-US" dirty="0"/>
              <a:t>Director of Program Management</a:t>
            </a:r>
          </a:p>
          <a:p>
            <a:r>
              <a:rPr lang="en-US" dirty="0"/>
              <a:t>Linux Foundation</a:t>
            </a:r>
          </a:p>
        </p:txBody>
      </p:sp>
    </p:spTree>
    <p:extLst>
      <p:ext uri="{BB962C8B-B14F-4D97-AF65-F5344CB8AC3E}">
        <p14:creationId xmlns:p14="http://schemas.microsoft.com/office/powerpoint/2010/main" val="37971796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2A58A3-89FD-2047-8A8B-8C5E07CE0428}"/>
              </a:ext>
            </a:extLst>
          </p:cNvPr>
          <p:cNvSpPr>
            <a:spLocks noGrp="1"/>
          </p:cNvSpPr>
          <p:nvPr>
            <p:ph type="ctrTitle"/>
          </p:nvPr>
        </p:nvSpPr>
        <p:spPr/>
        <p:txBody>
          <a:bodyPr/>
          <a:lstStyle/>
          <a:p>
            <a:r>
              <a:rPr lang="en-US" dirty="0"/>
              <a:t>Examples of ISC Funded Projects</a:t>
            </a:r>
          </a:p>
        </p:txBody>
      </p:sp>
    </p:spTree>
    <p:extLst>
      <p:ext uri="{BB962C8B-B14F-4D97-AF65-F5344CB8AC3E}">
        <p14:creationId xmlns:p14="http://schemas.microsoft.com/office/powerpoint/2010/main" val="18288470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Autofit/>
          </a:bodyPr>
          <a:lstStyle/>
          <a:p>
            <a:r>
              <a:rPr lang="en-US" sz="2400" dirty="0"/>
              <a:t>Successful Funded Project</a:t>
            </a:r>
            <a:br>
              <a:rPr lang="en-US" sz="2400" dirty="0"/>
            </a:br>
            <a:r>
              <a:rPr lang="en-US" sz="1800" dirty="0"/>
              <a:t>DBI Project - Kirill Müller</a:t>
            </a:r>
            <a:endParaRPr lang="en-US" sz="2400" dirty="0"/>
          </a:p>
        </p:txBody>
      </p:sp>
      <p:sp>
        <p:nvSpPr>
          <p:cNvPr id="5" name="Content Placeholder 4">
            <a:extLst>
              <a:ext uri="{FF2B5EF4-FFF2-40B4-BE49-F238E27FC236}">
                <a16:creationId xmlns:a16="http://schemas.microsoft.com/office/drawing/2014/main" id="{9F104AF0-D808-144A-8DE2-65B33A97D303}"/>
              </a:ext>
            </a:extLst>
          </p:cNvPr>
          <p:cNvSpPr>
            <a:spLocks noGrp="1"/>
          </p:cNvSpPr>
          <p:nvPr>
            <p:ph idx="1"/>
          </p:nvPr>
        </p:nvSpPr>
        <p:spPr/>
        <p:txBody>
          <a:bodyPr>
            <a:normAutofit fontScale="77500" lnSpcReduction="20000"/>
          </a:bodyPr>
          <a:lstStyle/>
          <a:p>
            <a:r>
              <a:rPr lang="en-US" dirty="0"/>
              <a:t>DBI, R's database interface, is a set of methods declared in the DBI R package. </a:t>
            </a:r>
          </a:p>
          <a:p>
            <a:r>
              <a:rPr lang="en-US" dirty="0"/>
              <a:t>Communication with the database is implemented by DBI backends, packages that import DBI and implement its methods.</a:t>
            </a:r>
          </a:p>
          <a:p>
            <a:r>
              <a:rPr lang="en-US" dirty="0"/>
              <a:t>Several rounds of funding have built out packages and specific backends</a:t>
            </a:r>
          </a:p>
          <a:p>
            <a:pPr lvl="1"/>
            <a:r>
              <a:rPr lang="en-US" dirty="0"/>
              <a:t>DBI </a:t>
            </a:r>
          </a:p>
          <a:p>
            <a:pPr lvl="1"/>
            <a:r>
              <a:rPr lang="en-US" dirty="0" err="1"/>
              <a:t>DBItest</a:t>
            </a:r>
            <a:r>
              <a:rPr lang="en-US" dirty="0"/>
              <a:t> test suite</a:t>
            </a:r>
          </a:p>
          <a:p>
            <a:pPr lvl="1"/>
            <a:r>
              <a:rPr lang="en-US" dirty="0"/>
              <a:t>Three backends to open-source databases</a:t>
            </a:r>
          </a:p>
          <a:p>
            <a:pPr lvl="2"/>
            <a:r>
              <a:rPr lang="en-US" dirty="0" err="1"/>
              <a:t>RSQLite</a:t>
            </a:r>
            <a:endParaRPr lang="en-US" dirty="0"/>
          </a:p>
          <a:p>
            <a:pPr lvl="2"/>
            <a:r>
              <a:rPr lang="en-US" dirty="0" err="1"/>
              <a:t>RMariaDB</a:t>
            </a:r>
            <a:r>
              <a:rPr lang="en-US" dirty="0"/>
              <a:t> </a:t>
            </a:r>
          </a:p>
          <a:p>
            <a:pPr lvl="2"/>
            <a:r>
              <a:rPr lang="en-US" dirty="0" err="1"/>
              <a:t>Rpostgres</a:t>
            </a:r>
            <a:endParaRPr lang="en-US" dirty="0"/>
          </a:p>
          <a:p>
            <a:r>
              <a:rPr lang="en-US" dirty="0"/>
              <a:t>Learn more at </a:t>
            </a:r>
            <a:r>
              <a:rPr lang="en-US" dirty="0">
                <a:hlinkClick r:id="rId2"/>
              </a:rPr>
              <a:t>http://r-dbi.github.io/DBI/</a:t>
            </a:r>
            <a:r>
              <a:rPr lang="en-US" dirty="0"/>
              <a:t> </a:t>
            </a:r>
          </a:p>
        </p:txBody>
      </p:sp>
    </p:spTree>
    <p:extLst>
      <p:ext uri="{BB962C8B-B14F-4D97-AF65-F5344CB8AC3E}">
        <p14:creationId xmlns:p14="http://schemas.microsoft.com/office/powerpoint/2010/main" val="15989029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Autofit/>
          </a:bodyPr>
          <a:lstStyle/>
          <a:p>
            <a:r>
              <a:rPr lang="en-US" sz="2400" dirty="0"/>
              <a:t>Successful Funded Project</a:t>
            </a:r>
            <a:br>
              <a:rPr lang="en-US" sz="2400" dirty="0"/>
            </a:br>
            <a:r>
              <a:rPr lang="en-US" sz="1800" dirty="0"/>
              <a:t>Infrastructure Development - Jeroen </a:t>
            </a:r>
            <a:r>
              <a:rPr lang="en-US" sz="1800" dirty="0" err="1"/>
              <a:t>Ooms</a:t>
            </a:r>
            <a:endParaRPr lang="en-US" sz="1800" dirty="0"/>
          </a:p>
        </p:txBody>
      </p:sp>
      <p:sp>
        <p:nvSpPr>
          <p:cNvPr id="5" name="Content Placeholder 4">
            <a:extLst>
              <a:ext uri="{FF2B5EF4-FFF2-40B4-BE49-F238E27FC236}">
                <a16:creationId xmlns:a16="http://schemas.microsoft.com/office/drawing/2014/main" id="{5D36759C-F5B9-1C47-8B8E-2D1724BC7981}"/>
              </a:ext>
            </a:extLst>
          </p:cNvPr>
          <p:cNvSpPr>
            <a:spLocks noGrp="1"/>
          </p:cNvSpPr>
          <p:nvPr>
            <p:ph idx="1"/>
          </p:nvPr>
        </p:nvSpPr>
        <p:spPr/>
        <p:txBody>
          <a:bodyPr>
            <a:normAutofit fontScale="92500" lnSpcReduction="20000"/>
          </a:bodyPr>
          <a:lstStyle/>
          <a:p>
            <a:pPr marL="0" indent="0">
              <a:buNone/>
            </a:pPr>
            <a:r>
              <a:rPr lang="en-US" dirty="0"/>
              <a:t>This project seeks to improve and maintain tools for providing binaries</a:t>
            </a:r>
          </a:p>
          <a:p>
            <a:pPr marL="0" indent="0">
              <a:buNone/>
            </a:pPr>
            <a:endParaRPr lang="en-US" dirty="0"/>
          </a:p>
          <a:p>
            <a:r>
              <a:rPr lang="en-US" dirty="0"/>
              <a:t>On Windows: upgrade the </a:t>
            </a:r>
            <a:r>
              <a:rPr lang="en-US" dirty="0" err="1"/>
              <a:t>Rtools</a:t>
            </a:r>
            <a:r>
              <a:rPr lang="en-US" dirty="0"/>
              <a:t> compiler toolchain, and provide up-to-date Windows builds for the many external C/C++ libraries used by CRAN packages.</a:t>
            </a:r>
          </a:p>
          <a:p>
            <a:r>
              <a:rPr lang="en-US" dirty="0"/>
              <a:t>For MacOS: expand the r-hub "homebrew-</a:t>
            </a:r>
            <a:r>
              <a:rPr lang="en-US" dirty="0" err="1"/>
              <a:t>cran</a:t>
            </a:r>
            <a:r>
              <a:rPr lang="en-US" dirty="0"/>
              <a:t>" tap with formulas that are needed by CRAN packages but not available from upstream homebrew-core.</a:t>
            </a:r>
          </a:p>
          <a:p>
            <a:r>
              <a:rPr lang="en-US" dirty="0"/>
              <a:t>Eventually: lay the foundation for a reproducible build system that is low maintenance, automated as much as possible.</a:t>
            </a:r>
          </a:p>
        </p:txBody>
      </p:sp>
    </p:spTree>
    <p:extLst>
      <p:ext uri="{BB962C8B-B14F-4D97-AF65-F5344CB8AC3E}">
        <p14:creationId xmlns:p14="http://schemas.microsoft.com/office/powerpoint/2010/main" val="22722764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t>Successful Funded Project</a:t>
            </a:r>
            <a:br>
              <a:rPr lang="en-US" sz="2400" dirty="0"/>
            </a:br>
            <a:r>
              <a:rPr lang="en-US" sz="1800" dirty="0"/>
              <a:t>Simple Features for R - </a:t>
            </a:r>
            <a:r>
              <a:rPr lang="en-US" sz="1800" dirty="0" err="1"/>
              <a:t>Edzer</a:t>
            </a:r>
            <a:r>
              <a:rPr lang="en-US" sz="1800" dirty="0"/>
              <a:t> </a:t>
            </a:r>
            <a:r>
              <a:rPr lang="en-US" sz="1800" dirty="0" err="1"/>
              <a:t>Pebesma</a:t>
            </a:r>
            <a:endParaRPr lang="en-US" sz="1800" dirty="0">
              <a:solidFill>
                <a:srgbClr val="FFFFFF"/>
              </a:solidFill>
            </a:endParaRPr>
          </a:p>
        </p:txBody>
      </p:sp>
      <p:sp>
        <p:nvSpPr>
          <p:cNvPr id="5" name="Content Placeholder 4">
            <a:extLst>
              <a:ext uri="{FF2B5EF4-FFF2-40B4-BE49-F238E27FC236}">
                <a16:creationId xmlns:a16="http://schemas.microsoft.com/office/drawing/2014/main" id="{3D8D7275-D3E3-1748-943D-FB9E0E726A66}"/>
              </a:ext>
            </a:extLst>
          </p:cNvPr>
          <p:cNvSpPr>
            <a:spLocks noGrp="1"/>
          </p:cNvSpPr>
          <p:nvPr>
            <p:ph idx="1"/>
          </p:nvPr>
        </p:nvSpPr>
        <p:spPr/>
        <p:txBody>
          <a:bodyPr>
            <a:normAutofit fontScale="70000" lnSpcReduction="20000"/>
          </a:bodyPr>
          <a:lstStyle/>
          <a:p>
            <a:r>
              <a:rPr lang="en-US" dirty="0"/>
              <a:t>Simple Features (officially Simple Feature Access) is both an Open Geospatial Consortium (OGC) and International Organization for Standardization (ISO) standard ISO 19125 that specifies a common storage and access model of mostly two-dimensional geometries (point, line, polygon, multi-point, multi-line, etc.) used by geographic information systems.</a:t>
            </a:r>
          </a:p>
          <a:p>
            <a:r>
              <a:rPr lang="en-US" dirty="0"/>
              <a:t>R did not have direct support for simple features – this package was funded to add this.</a:t>
            </a:r>
          </a:p>
          <a:p>
            <a:r>
              <a:rPr lang="en-US" dirty="0"/>
              <a:t>2,300+ commit and 40+ committers over the past two years. </a:t>
            </a:r>
          </a:p>
          <a:p>
            <a:r>
              <a:rPr lang="en-US" dirty="0"/>
              <a:t>Enabled other new packages to form and funded</a:t>
            </a:r>
          </a:p>
          <a:p>
            <a:pPr lvl="1"/>
            <a:r>
              <a:rPr lang="en-US" dirty="0"/>
              <a:t>stars - Scalable, spatiotemporal tidy arrays for R</a:t>
            </a:r>
          </a:p>
          <a:p>
            <a:pPr lvl="1"/>
            <a:r>
              <a:rPr lang="en-US" dirty="0" err="1"/>
              <a:t>mapview</a:t>
            </a:r>
            <a:r>
              <a:rPr lang="en-US" dirty="0"/>
              <a:t> - Interactive viewing of spatial data in R</a:t>
            </a:r>
          </a:p>
          <a:p>
            <a:pPr lvl="1"/>
            <a:r>
              <a:rPr lang="en-US" dirty="0"/>
              <a:t>Quantity Calculus for R vectors - </a:t>
            </a:r>
            <a:r>
              <a:rPr lang="en-US" dirty="0">
                <a:hlinkClick r:id="rId2"/>
              </a:rPr>
              <a:t>https://github.com/r-quantities/</a:t>
            </a:r>
            <a:endParaRPr lang="en-US" dirty="0"/>
          </a:p>
          <a:p>
            <a:r>
              <a:rPr lang="en-US" dirty="0"/>
              <a:t>Impact has been an increased usage of R for working with spatial data.</a:t>
            </a:r>
          </a:p>
          <a:p>
            <a:endParaRPr lang="en-US" dirty="0"/>
          </a:p>
          <a:p>
            <a:endParaRPr lang="en-US" dirty="0"/>
          </a:p>
        </p:txBody>
      </p:sp>
    </p:spTree>
    <p:extLst>
      <p:ext uri="{BB962C8B-B14F-4D97-AF65-F5344CB8AC3E}">
        <p14:creationId xmlns:p14="http://schemas.microsoft.com/office/powerpoint/2010/main" val="33549132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3D86DC7-D508-6D4E-A0D9-7EE09E5713FF}"/>
              </a:ext>
            </a:extLst>
          </p:cNvPr>
          <p:cNvSpPr>
            <a:spLocks noGrp="1"/>
          </p:cNvSpPr>
          <p:nvPr>
            <p:ph type="title"/>
          </p:nvPr>
        </p:nvSpPr>
        <p:spPr/>
        <p:txBody>
          <a:bodyPr/>
          <a:lstStyle/>
          <a:p>
            <a:r>
              <a:rPr lang="en-US" dirty="0"/>
              <a:t>Enabling community interactions</a:t>
            </a:r>
          </a:p>
        </p:txBody>
      </p:sp>
      <p:sp>
        <p:nvSpPr>
          <p:cNvPr id="4" name="Content Placeholder 3">
            <a:extLst>
              <a:ext uri="{FF2B5EF4-FFF2-40B4-BE49-F238E27FC236}">
                <a16:creationId xmlns:a16="http://schemas.microsoft.com/office/drawing/2014/main" id="{181A6089-6228-AA40-909F-4B019090F118}"/>
              </a:ext>
            </a:extLst>
          </p:cNvPr>
          <p:cNvSpPr>
            <a:spLocks noGrp="1"/>
          </p:cNvSpPr>
          <p:nvPr>
            <p:ph idx="1"/>
          </p:nvPr>
        </p:nvSpPr>
        <p:spPr>
          <a:xfrm>
            <a:off x="237566" y="1200151"/>
            <a:ext cx="6106790" cy="3394472"/>
          </a:xfrm>
        </p:spPr>
        <p:txBody>
          <a:bodyPr>
            <a:normAutofit fontScale="92500" lnSpcReduction="10000"/>
          </a:bodyPr>
          <a:lstStyle/>
          <a:p>
            <a:r>
              <a:rPr lang="en-US" dirty="0"/>
              <a:t>R Consortium is the leader in supporting regional events and user groups in the R Community.</a:t>
            </a:r>
          </a:p>
          <a:p>
            <a:r>
              <a:rPr lang="en-US" dirty="0"/>
              <a:t>Aligning and supporting broad efforts ensures the R community is vibrant and sustainable.</a:t>
            </a:r>
          </a:p>
          <a:p>
            <a:r>
              <a:rPr lang="en-US" dirty="0"/>
              <a:t>R Consortium Diversity and Inclusion working group compliments as a community driven effort to furtherly define standards and best practices for healthy, diverse, and inclusive R community events.</a:t>
            </a:r>
          </a:p>
          <a:p>
            <a:endParaRPr lang="en-US" dirty="0"/>
          </a:p>
          <a:p>
            <a:endParaRPr lang="en-US" dirty="0"/>
          </a:p>
        </p:txBody>
      </p:sp>
      <p:pic>
        <p:nvPicPr>
          <p:cNvPr id="5" name="Picture 4">
            <a:extLst>
              <a:ext uri="{FF2B5EF4-FFF2-40B4-BE49-F238E27FC236}">
                <a16:creationId xmlns:a16="http://schemas.microsoft.com/office/drawing/2014/main" id="{DF59841D-3E39-8242-9185-C51F98B24824}"/>
              </a:ext>
            </a:extLst>
          </p:cNvPr>
          <p:cNvPicPr>
            <a:picLocks noChangeAspect="1"/>
          </p:cNvPicPr>
          <p:nvPr/>
        </p:nvPicPr>
        <p:blipFill>
          <a:blip r:embed="rId2"/>
          <a:stretch>
            <a:fillRect/>
          </a:stretch>
        </p:blipFill>
        <p:spPr>
          <a:xfrm>
            <a:off x="6846141" y="2158178"/>
            <a:ext cx="1478417" cy="1478417"/>
          </a:xfrm>
          <a:prstGeom prst="rect">
            <a:avLst/>
          </a:prstGeom>
        </p:spPr>
      </p:pic>
      <p:pic>
        <p:nvPicPr>
          <p:cNvPr id="6" name="Picture 5">
            <a:extLst>
              <a:ext uri="{FF2B5EF4-FFF2-40B4-BE49-F238E27FC236}">
                <a16:creationId xmlns:a16="http://schemas.microsoft.com/office/drawing/2014/main" id="{74B6459D-25F5-9247-AD4E-260E7C642EE8}"/>
              </a:ext>
            </a:extLst>
          </p:cNvPr>
          <p:cNvPicPr>
            <a:picLocks noChangeAspect="1"/>
          </p:cNvPicPr>
          <p:nvPr/>
        </p:nvPicPr>
        <p:blipFill>
          <a:blip r:embed="rId3"/>
          <a:stretch>
            <a:fillRect/>
          </a:stretch>
        </p:blipFill>
        <p:spPr>
          <a:xfrm>
            <a:off x="6764303" y="3903779"/>
            <a:ext cx="1767563" cy="380121"/>
          </a:xfrm>
          <a:prstGeom prst="rect">
            <a:avLst/>
          </a:prstGeom>
        </p:spPr>
      </p:pic>
      <p:pic>
        <p:nvPicPr>
          <p:cNvPr id="8" name="Picture 7">
            <a:extLst>
              <a:ext uri="{FF2B5EF4-FFF2-40B4-BE49-F238E27FC236}">
                <a16:creationId xmlns:a16="http://schemas.microsoft.com/office/drawing/2014/main" id="{4AFE5388-8A80-5345-B5D0-FEC4E0799103}"/>
              </a:ext>
            </a:extLst>
          </p:cNvPr>
          <p:cNvPicPr>
            <a:picLocks noChangeAspect="1"/>
          </p:cNvPicPr>
          <p:nvPr/>
        </p:nvPicPr>
        <p:blipFill>
          <a:blip r:embed="rId4"/>
          <a:stretch>
            <a:fillRect/>
          </a:stretch>
        </p:blipFill>
        <p:spPr>
          <a:xfrm>
            <a:off x="6474973" y="1217042"/>
            <a:ext cx="742336" cy="728839"/>
          </a:xfrm>
          <a:prstGeom prst="rect">
            <a:avLst/>
          </a:prstGeom>
        </p:spPr>
      </p:pic>
      <p:sp>
        <p:nvSpPr>
          <p:cNvPr id="9" name="TextBox 8">
            <a:extLst>
              <a:ext uri="{FF2B5EF4-FFF2-40B4-BE49-F238E27FC236}">
                <a16:creationId xmlns:a16="http://schemas.microsoft.com/office/drawing/2014/main" id="{19EF20E3-955D-CE41-90D7-967865CD2153}"/>
              </a:ext>
            </a:extLst>
          </p:cNvPr>
          <p:cNvSpPr txBox="1"/>
          <p:nvPr/>
        </p:nvSpPr>
        <p:spPr>
          <a:xfrm>
            <a:off x="7307535" y="1088201"/>
            <a:ext cx="1836465" cy="954107"/>
          </a:xfrm>
          <a:prstGeom prst="rect">
            <a:avLst/>
          </a:prstGeom>
          <a:noFill/>
        </p:spPr>
        <p:txBody>
          <a:bodyPr wrap="none" rtlCol="0">
            <a:spAutoFit/>
          </a:bodyPr>
          <a:lstStyle/>
          <a:p>
            <a:r>
              <a:rPr lang="en-US" sz="1400" b="1" dirty="0">
                <a:latin typeface="Microsoft YaHei" panose="020B0503020204020204" pitchFamily="34" charset="-122"/>
                <a:ea typeface="Microsoft YaHei" panose="020B0503020204020204" pitchFamily="34" charset="-122"/>
              </a:rPr>
              <a:t>R Consortium</a:t>
            </a:r>
          </a:p>
          <a:p>
            <a:r>
              <a:rPr lang="en-US" sz="1400" b="1" dirty="0">
                <a:latin typeface="Microsoft YaHei" panose="020B0503020204020204" pitchFamily="34" charset="-122"/>
                <a:ea typeface="Microsoft YaHei" panose="020B0503020204020204" pitchFamily="34" charset="-122"/>
              </a:rPr>
              <a:t>R User Group and </a:t>
            </a:r>
          </a:p>
          <a:p>
            <a:r>
              <a:rPr lang="en-US" sz="1400" b="1" dirty="0">
                <a:latin typeface="Microsoft YaHei" panose="020B0503020204020204" pitchFamily="34" charset="-122"/>
                <a:ea typeface="Microsoft YaHei" panose="020B0503020204020204" pitchFamily="34" charset="-122"/>
              </a:rPr>
              <a:t>Small Conference </a:t>
            </a:r>
          </a:p>
          <a:p>
            <a:r>
              <a:rPr lang="en-US" sz="1400" b="1" dirty="0">
                <a:latin typeface="Microsoft YaHei" panose="020B0503020204020204" pitchFamily="34" charset="-122"/>
                <a:ea typeface="Microsoft YaHei" panose="020B0503020204020204" pitchFamily="34" charset="-122"/>
              </a:rPr>
              <a:t>Support Program</a:t>
            </a:r>
          </a:p>
        </p:txBody>
      </p:sp>
    </p:spTree>
    <p:extLst>
      <p:ext uri="{BB962C8B-B14F-4D97-AF65-F5344CB8AC3E}">
        <p14:creationId xmlns:p14="http://schemas.microsoft.com/office/powerpoint/2010/main" val="30315887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726F2-2548-7A4D-9580-11A67BF1AE76}"/>
              </a:ext>
            </a:extLst>
          </p:cNvPr>
          <p:cNvSpPr>
            <a:spLocks noGrp="1"/>
          </p:cNvSpPr>
          <p:nvPr>
            <p:ph type="ctrTitle"/>
          </p:nvPr>
        </p:nvSpPr>
        <p:spPr/>
        <p:txBody>
          <a:bodyPr/>
          <a:lstStyle/>
          <a:p>
            <a:r>
              <a:rPr lang="en-US" dirty="0"/>
              <a:t>Strategic Investments for the future of the R Community</a:t>
            </a:r>
          </a:p>
        </p:txBody>
      </p:sp>
      <p:sp>
        <p:nvSpPr>
          <p:cNvPr id="3" name="Subtitle 2">
            <a:extLst>
              <a:ext uri="{FF2B5EF4-FFF2-40B4-BE49-F238E27FC236}">
                <a16:creationId xmlns:a16="http://schemas.microsoft.com/office/drawing/2014/main" id="{28A67C0C-6C50-614C-8D3E-C36E4783F64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878727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DB510DF-09D4-A34E-A3B8-C788AD5AF27B}"/>
              </a:ext>
            </a:extLst>
          </p:cNvPr>
          <p:cNvSpPr>
            <a:spLocks noGrp="1"/>
          </p:cNvSpPr>
          <p:nvPr>
            <p:ph type="title"/>
          </p:nvPr>
        </p:nvSpPr>
        <p:spPr/>
        <p:txBody>
          <a:bodyPr>
            <a:normAutofit fontScale="90000"/>
          </a:bodyPr>
          <a:lstStyle/>
          <a:p>
            <a:r>
              <a:rPr lang="en-US" dirty="0"/>
              <a:t>R Consortium focus – adoption and support of R in organizations</a:t>
            </a:r>
          </a:p>
        </p:txBody>
      </p:sp>
      <p:sp>
        <p:nvSpPr>
          <p:cNvPr id="4" name="Content Placeholder 3">
            <a:extLst>
              <a:ext uri="{FF2B5EF4-FFF2-40B4-BE49-F238E27FC236}">
                <a16:creationId xmlns:a16="http://schemas.microsoft.com/office/drawing/2014/main" id="{9118C638-8CE3-744A-8C21-6AA87B725103}"/>
              </a:ext>
            </a:extLst>
          </p:cNvPr>
          <p:cNvSpPr>
            <a:spLocks noGrp="1"/>
          </p:cNvSpPr>
          <p:nvPr>
            <p:ph idx="1"/>
          </p:nvPr>
        </p:nvSpPr>
        <p:spPr/>
        <p:txBody>
          <a:bodyPr/>
          <a:lstStyle/>
          <a:p>
            <a:r>
              <a:rPr lang="en-US" dirty="0"/>
              <a:t>Provide a home for vendor-neutral collaboration.</a:t>
            </a:r>
          </a:p>
          <a:p>
            <a:r>
              <a:rPr lang="en-US" dirty="0"/>
              <a:t>Enable the community to drive packaging standards to grow organizational use of R.</a:t>
            </a:r>
          </a:p>
          <a:p>
            <a:endParaRPr lang="en-US" dirty="0"/>
          </a:p>
        </p:txBody>
      </p:sp>
    </p:spTree>
    <p:extLst>
      <p:ext uri="{BB962C8B-B14F-4D97-AF65-F5344CB8AC3E}">
        <p14:creationId xmlns:p14="http://schemas.microsoft.com/office/powerpoint/2010/main" val="36374821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555D4-3AD6-9549-88D0-282964E3A9AD}"/>
              </a:ext>
            </a:extLst>
          </p:cNvPr>
          <p:cNvSpPr>
            <a:spLocks noGrp="1"/>
          </p:cNvSpPr>
          <p:nvPr>
            <p:ph type="title"/>
          </p:nvPr>
        </p:nvSpPr>
        <p:spPr/>
        <p:txBody>
          <a:bodyPr>
            <a:normAutofit fontScale="90000"/>
          </a:bodyPr>
          <a:lstStyle/>
          <a:p>
            <a:r>
              <a:rPr lang="en-US" dirty="0"/>
              <a:t>Organic driven collaboration builds the base for sustainability</a:t>
            </a:r>
          </a:p>
        </p:txBody>
      </p:sp>
      <p:graphicFrame>
        <p:nvGraphicFramePr>
          <p:cNvPr id="6" name="Content Placeholder 5">
            <a:extLst>
              <a:ext uri="{FF2B5EF4-FFF2-40B4-BE49-F238E27FC236}">
                <a16:creationId xmlns:a16="http://schemas.microsoft.com/office/drawing/2014/main" id="{07CC4414-F003-7948-8272-E4AD7E83E75F}"/>
              </a:ext>
            </a:extLst>
          </p:cNvPr>
          <p:cNvGraphicFramePr>
            <a:graphicFrameLocks noGrp="1"/>
          </p:cNvGraphicFramePr>
          <p:nvPr>
            <p:ph idx="1"/>
            <p:extLst>
              <p:ext uri="{D42A27DB-BD31-4B8C-83A1-F6EECF244321}">
                <p14:modId xmlns:p14="http://schemas.microsoft.com/office/powerpoint/2010/main" val="3763075892"/>
              </p:ext>
            </p:extLst>
          </p:nvPr>
        </p:nvGraphicFramePr>
        <p:xfrm>
          <a:off x="360045" y="1071920"/>
          <a:ext cx="8448675" cy="3412490"/>
        </p:xfrm>
        <a:graphic>
          <a:graphicData uri="http://schemas.openxmlformats.org/drawingml/2006/table">
            <a:tbl>
              <a:tblPr firstRow="1" bandRow="1">
                <a:tableStyleId>{5C22544A-7EE6-4342-B048-85BDC9FD1C3A}</a:tableStyleId>
              </a:tblPr>
              <a:tblGrid>
                <a:gridCol w="2816225">
                  <a:extLst>
                    <a:ext uri="{9D8B030D-6E8A-4147-A177-3AD203B41FA5}">
                      <a16:colId xmlns:a16="http://schemas.microsoft.com/office/drawing/2014/main" val="761665823"/>
                    </a:ext>
                  </a:extLst>
                </a:gridCol>
                <a:gridCol w="2816225">
                  <a:extLst>
                    <a:ext uri="{9D8B030D-6E8A-4147-A177-3AD203B41FA5}">
                      <a16:colId xmlns:a16="http://schemas.microsoft.com/office/drawing/2014/main" val="228006717"/>
                    </a:ext>
                  </a:extLst>
                </a:gridCol>
                <a:gridCol w="2816225">
                  <a:extLst>
                    <a:ext uri="{9D8B030D-6E8A-4147-A177-3AD203B41FA5}">
                      <a16:colId xmlns:a16="http://schemas.microsoft.com/office/drawing/2014/main" val="712665720"/>
                    </a:ext>
                  </a:extLst>
                </a:gridCol>
              </a:tblGrid>
              <a:tr h="707772">
                <a:tc>
                  <a:txBody>
                    <a:bodyPr/>
                    <a:lstStyle/>
                    <a:p>
                      <a:pPr algn="ctr"/>
                      <a:r>
                        <a:rPr lang="en-US" dirty="0"/>
                        <a:t>Regional User Groups, Meetups, and Events</a:t>
                      </a:r>
                    </a:p>
                  </a:txBody>
                  <a:tcPr anchor="ctr"/>
                </a:tc>
                <a:tc>
                  <a:txBody>
                    <a:bodyPr/>
                    <a:lstStyle/>
                    <a:p>
                      <a:pPr algn="ctr"/>
                      <a:r>
                        <a:rPr lang="en-US" dirty="0"/>
                        <a:t>Industry vertical groups</a:t>
                      </a:r>
                    </a:p>
                  </a:txBody>
                  <a:tcPr anchor="ctr"/>
                </a:tc>
                <a:tc>
                  <a:txBody>
                    <a:bodyPr/>
                    <a:lstStyle/>
                    <a:p>
                      <a:pPr algn="ctr"/>
                      <a:r>
                        <a:rPr lang="en-US" dirty="0"/>
                        <a:t>Working groups</a:t>
                      </a:r>
                    </a:p>
                  </a:txBody>
                  <a:tcPr anchor="ctr"/>
                </a:tc>
                <a:extLst>
                  <a:ext uri="{0D108BD9-81ED-4DB2-BD59-A6C34878D82A}">
                    <a16:rowId xmlns:a16="http://schemas.microsoft.com/office/drawing/2014/main" val="2045840407"/>
                  </a:ext>
                </a:extLst>
              </a:tr>
              <a:tr h="2704718">
                <a:tc>
                  <a:txBody>
                    <a:bodyPr/>
                    <a:lstStyle/>
                    <a:p>
                      <a:pPr algn="ctr"/>
                      <a:r>
                        <a:rPr lang="en-US" dirty="0"/>
                        <a:t>Unifying the regional communities to help support R users and enable collaboration.</a:t>
                      </a:r>
                    </a:p>
                  </a:txBody>
                  <a:tcPr/>
                </a:tc>
                <a:tc>
                  <a:txBody>
                    <a:bodyPr/>
                    <a:lstStyle/>
                    <a:p>
                      <a:pPr algn="ctr"/>
                      <a:r>
                        <a:rPr lang="en-US" dirty="0"/>
                        <a:t>Discussion of R usage, barriers and challenges, successes in deployment, and tools used</a:t>
                      </a:r>
                    </a:p>
                  </a:txBody>
                  <a:tcPr/>
                </a:tc>
                <a:tc>
                  <a:txBody>
                    <a:bodyPr/>
                    <a:lstStyle/>
                    <a:p>
                      <a:pPr algn="ctr"/>
                      <a:r>
                        <a:rPr lang="en-US" dirty="0"/>
                        <a:t>Bringing together a diverse set of constituents to drive consensus on key technology and community initiatives</a:t>
                      </a:r>
                    </a:p>
                    <a:p>
                      <a:pPr algn="ctr"/>
                      <a:endParaRPr lang="en-US" dirty="0"/>
                    </a:p>
                    <a:p>
                      <a:pPr algn="ctr"/>
                      <a:r>
                        <a:rPr lang="en-US" dirty="0"/>
                        <a:t>Code Coverage</a:t>
                      </a:r>
                    </a:p>
                    <a:p>
                      <a:pPr algn="ctr"/>
                      <a:r>
                        <a:rPr lang="en-US" dirty="0"/>
                        <a:t>Diversity and Inclusion</a:t>
                      </a:r>
                    </a:p>
                    <a:p>
                      <a:pPr algn="ctr"/>
                      <a:r>
                        <a:rPr lang="en-US" dirty="0"/>
                        <a:t>Certification</a:t>
                      </a:r>
                    </a:p>
                  </a:txBody>
                  <a:tcPr/>
                </a:tc>
                <a:extLst>
                  <a:ext uri="{0D108BD9-81ED-4DB2-BD59-A6C34878D82A}">
                    <a16:rowId xmlns:a16="http://schemas.microsoft.com/office/drawing/2014/main" val="2537398916"/>
                  </a:ext>
                </a:extLst>
              </a:tr>
            </a:tbl>
          </a:graphicData>
        </a:graphic>
      </p:graphicFrame>
      <p:pic>
        <p:nvPicPr>
          <p:cNvPr id="7" name="Picture 6">
            <a:extLst>
              <a:ext uri="{FF2B5EF4-FFF2-40B4-BE49-F238E27FC236}">
                <a16:creationId xmlns:a16="http://schemas.microsoft.com/office/drawing/2014/main" id="{2F47F3A0-0252-1642-B0CD-8CD85AF50126}"/>
              </a:ext>
            </a:extLst>
          </p:cNvPr>
          <p:cNvPicPr>
            <a:picLocks noChangeAspect="1"/>
          </p:cNvPicPr>
          <p:nvPr/>
        </p:nvPicPr>
        <p:blipFill>
          <a:blip r:embed="rId2"/>
          <a:stretch>
            <a:fillRect/>
          </a:stretch>
        </p:blipFill>
        <p:spPr>
          <a:xfrm>
            <a:off x="10033000" y="4484410"/>
            <a:ext cx="1469833" cy="1469833"/>
          </a:xfrm>
          <a:prstGeom prst="rect">
            <a:avLst/>
          </a:prstGeom>
        </p:spPr>
      </p:pic>
      <p:pic>
        <p:nvPicPr>
          <p:cNvPr id="8" name="Picture 7">
            <a:extLst>
              <a:ext uri="{FF2B5EF4-FFF2-40B4-BE49-F238E27FC236}">
                <a16:creationId xmlns:a16="http://schemas.microsoft.com/office/drawing/2014/main" id="{5C9D1CC7-AC37-4F46-933A-039007F5933F}"/>
              </a:ext>
            </a:extLst>
          </p:cNvPr>
          <p:cNvPicPr>
            <a:picLocks noChangeAspect="1"/>
          </p:cNvPicPr>
          <p:nvPr/>
        </p:nvPicPr>
        <p:blipFill>
          <a:blip r:embed="rId2"/>
          <a:stretch>
            <a:fillRect/>
          </a:stretch>
        </p:blipFill>
        <p:spPr>
          <a:xfrm>
            <a:off x="10185400" y="4636810"/>
            <a:ext cx="1469833" cy="1469833"/>
          </a:xfrm>
          <a:prstGeom prst="rect">
            <a:avLst/>
          </a:prstGeom>
        </p:spPr>
      </p:pic>
      <p:pic>
        <p:nvPicPr>
          <p:cNvPr id="9" name="Picture 8">
            <a:extLst>
              <a:ext uri="{FF2B5EF4-FFF2-40B4-BE49-F238E27FC236}">
                <a16:creationId xmlns:a16="http://schemas.microsoft.com/office/drawing/2014/main" id="{CEC270CC-54B9-1C40-AAAD-FC3488B25436}"/>
              </a:ext>
            </a:extLst>
          </p:cNvPr>
          <p:cNvPicPr>
            <a:picLocks noChangeAspect="1"/>
          </p:cNvPicPr>
          <p:nvPr/>
        </p:nvPicPr>
        <p:blipFill>
          <a:blip r:embed="rId2"/>
          <a:stretch>
            <a:fillRect/>
          </a:stretch>
        </p:blipFill>
        <p:spPr>
          <a:xfrm>
            <a:off x="10337800" y="4789210"/>
            <a:ext cx="1469833" cy="1469833"/>
          </a:xfrm>
          <a:prstGeom prst="rect">
            <a:avLst/>
          </a:prstGeom>
        </p:spPr>
      </p:pic>
      <p:pic>
        <p:nvPicPr>
          <p:cNvPr id="10" name="Picture 9">
            <a:extLst>
              <a:ext uri="{FF2B5EF4-FFF2-40B4-BE49-F238E27FC236}">
                <a16:creationId xmlns:a16="http://schemas.microsoft.com/office/drawing/2014/main" id="{9DE7B3D2-BB97-5049-8C53-2E14530ED99E}"/>
              </a:ext>
            </a:extLst>
          </p:cNvPr>
          <p:cNvPicPr>
            <a:picLocks noChangeAspect="1"/>
          </p:cNvPicPr>
          <p:nvPr/>
        </p:nvPicPr>
        <p:blipFill>
          <a:blip r:embed="rId2"/>
          <a:stretch>
            <a:fillRect/>
          </a:stretch>
        </p:blipFill>
        <p:spPr>
          <a:xfrm>
            <a:off x="10490200" y="4941610"/>
            <a:ext cx="1469833" cy="1469833"/>
          </a:xfrm>
          <a:prstGeom prst="rect">
            <a:avLst/>
          </a:prstGeom>
        </p:spPr>
      </p:pic>
      <p:pic>
        <p:nvPicPr>
          <p:cNvPr id="11" name="Picture 10">
            <a:extLst>
              <a:ext uri="{FF2B5EF4-FFF2-40B4-BE49-F238E27FC236}">
                <a16:creationId xmlns:a16="http://schemas.microsoft.com/office/drawing/2014/main" id="{E88111A4-B79A-C244-8AD9-0C065FC4CA7A}"/>
              </a:ext>
            </a:extLst>
          </p:cNvPr>
          <p:cNvPicPr>
            <a:picLocks noChangeAspect="1"/>
          </p:cNvPicPr>
          <p:nvPr/>
        </p:nvPicPr>
        <p:blipFill>
          <a:blip r:embed="rId2"/>
          <a:stretch>
            <a:fillRect/>
          </a:stretch>
        </p:blipFill>
        <p:spPr>
          <a:xfrm>
            <a:off x="10642600" y="5094010"/>
            <a:ext cx="1469833" cy="1469833"/>
          </a:xfrm>
          <a:prstGeom prst="rect">
            <a:avLst/>
          </a:prstGeom>
        </p:spPr>
      </p:pic>
      <p:pic>
        <p:nvPicPr>
          <p:cNvPr id="12" name="Picture 11">
            <a:extLst>
              <a:ext uri="{FF2B5EF4-FFF2-40B4-BE49-F238E27FC236}">
                <a16:creationId xmlns:a16="http://schemas.microsoft.com/office/drawing/2014/main" id="{28B5491C-84C8-A248-990A-C709C0ECF7E3}"/>
              </a:ext>
            </a:extLst>
          </p:cNvPr>
          <p:cNvPicPr>
            <a:picLocks noChangeAspect="1"/>
          </p:cNvPicPr>
          <p:nvPr/>
        </p:nvPicPr>
        <p:blipFill>
          <a:blip r:embed="rId2"/>
          <a:stretch>
            <a:fillRect/>
          </a:stretch>
        </p:blipFill>
        <p:spPr>
          <a:xfrm>
            <a:off x="652046" y="3687323"/>
            <a:ext cx="723871" cy="723871"/>
          </a:xfrm>
          <a:prstGeom prst="rect">
            <a:avLst/>
          </a:prstGeom>
        </p:spPr>
      </p:pic>
      <p:pic>
        <p:nvPicPr>
          <p:cNvPr id="13" name="Picture 12">
            <a:extLst>
              <a:ext uri="{FF2B5EF4-FFF2-40B4-BE49-F238E27FC236}">
                <a16:creationId xmlns:a16="http://schemas.microsoft.com/office/drawing/2014/main" id="{91AA4412-F719-2A48-9A73-AA5C26C023D0}"/>
              </a:ext>
            </a:extLst>
          </p:cNvPr>
          <p:cNvPicPr>
            <a:picLocks noChangeAspect="1"/>
          </p:cNvPicPr>
          <p:nvPr/>
        </p:nvPicPr>
        <p:blipFill>
          <a:blip r:embed="rId3"/>
          <a:stretch>
            <a:fillRect/>
          </a:stretch>
        </p:blipFill>
        <p:spPr>
          <a:xfrm>
            <a:off x="1667918" y="3917249"/>
            <a:ext cx="1181100" cy="254000"/>
          </a:xfrm>
          <a:prstGeom prst="rect">
            <a:avLst/>
          </a:prstGeom>
        </p:spPr>
      </p:pic>
      <p:pic>
        <p:nvPicPr>
          <p:cNvPr id="14" name="Picture 13">
            <a:extLst>
              <a:ext uri="{FF2B5EF4-FFF2-40B4-BE49-F238E27FC236}">
                <a16:creationId xmlns:a16="http://schemas.microsoft.com/office/drawing/2014/main" id="{0E40A58E-9B08-AA41-8B9F-00B5650E0DF5}"/>
              </a:ext>
            </a:extLst>
          </p:cNvPr>
          <p:cNvPicPr>
            <a:picLocks noChangeAspect="1"/>
          </p:cNvPicPr>
          <p:nvPr/>
        </p:nvPicPr>
        <p:blipFill>
          <a:blip r:embed="rId4"/>
          <a:stretch>
            <a:fillRect/>
          </a:stretch>
        </p:blipFill>
        <p:spPr>
          <a:xfrm>
            <a:off x="3588378" y="3373034"/>
            <a:ext cx="2147584" cy="744943"/>
          </a:xfrm>
          <a:prstGeom prst="rect">
            <a:avLst/>
          </a:prstGeom>
        </p:spPr>
      </p:pic>
      <p:sp>
        <p:nvSpPr>
          <p:cNvPr id="15" name="Rectangle 14">
            <a:extLst>
              <a:ext uri="{FF2B5EF4-FFF2-40B4-BE49-F238E27FC236}">
                <a16:creationId xmlns:a16="http://schemas.microsoft.com/office/drawing/2014/main" id="{C888A54A-42E2-5846-AFBB-3FCA9AB2F268}"/>
              </a:ext>
            </a:extLst>
          </p:cNvPr>
          <p:cNvSpPr/>
          <p:nvPr/>
        </p:nvSpPr>
        <p:spPr>
          <a:xfrm>
            <a:off x="3672156" y="3933311"/>
            <a:ext cx="1980029" cy="369332"/>
          </a:xfrm>
          <a:prstGeom prst="rect">
            <a:avLst/>
          </a:prstGeom>
        </p:spPr>
        <p:txBody>
          <a:bodyPr wrap="none">
            <a:spAutoFit/>
          </a:bodyPr>
          <a:lstStyle/>
          <a:p>
            <a:pPr algn="ctr" defTabSz="457189"/>
            <a:r>
              <a:rPr lang="en-US" b="1" dirty="0">
                <a:solidFill>
                  <a:srgbClr val="FFFFFF"/>
                </a:solidFill>
                <a:latin typeface="helvetica" pitchFamily="2" charset="0"/>
                <a:hlinkClick r:id="rId5" tooltip="R/Medicine 2018"/>
              </a:rPr>
              <a:t>R/Medicine 2018</a:t>
            </a:r>
            <a:endParaRPr lang="en-US" b="1" dirty="0">
              <a:solidFill>
                <a:srgbClr val="2B2B2B"/>
              </a:solidFill>
              <a:latin typeface="helvetica" pitchFamily="2" charset="0"/>
            </a:endParaRPr>
          </a:p>
        </p:txBody>
      </p:sp>
      <p:pic>
        <p:nvPicPr>
          <p:cNvPr id="16" name="Picture 15">
            <a:extLst>
              <a:ext uri="{FF2B5EF4-FFF2-40B4-BE49-F238E27FC236}">
                <a16:creationId xmlns:a16="http://schemas.microsoft.com/office/drawing/2014/main" id="{041E27DD-64CA-E840-A911-0D256871F158}"/>
              </a:ext>
            </a:extLst>
          </p:cNvPr>
          <p:cNvPicPr>
            <a:picLocks noChangeAspect="1"/>
          </p:cNvPicPr>
          <p:nvPr/>
        </p:nvPicPr>
        <p:blipFill>
          <a:blip r:embed="rId6"/>
          <a:stretch>
            <a:fillRect/>
          </a:stretch>
        </p:blipFill>
        <p:spPr>
          <a:xfrm>
            <a:off x="863704" y="3041662"/>
            <a:ext cx="531550" cy="521885"/>
          </a:xfrm>
          <a:prstGeom prst="rect">
            <a:avLst/>
          </a:prstGeom>
        </p:spPr>
      </p:pic>
      <p:sp>
        <p:nvSpPr>
          <p:cNvPr id="17" name="TextBox 16">
            <a:extLst>
              <a:ext uri="{FF2B5EF4-FFF2-40B4-BE49-F238E27FC236}">
                <a16:creationId xmlns:a16="http://schemas.microsoft.com/office/drawing/2014/main" id="{EEA9069A-6EAA-5748-9F69-EE546F8584DD}"/>
              </a:ext>
            </a:extLst>
          </p:cNvPr>
          <p:cNvSpPr txBox="1"/>
          <p:nvPr/>
        </p:nvSpPr>
        <p:spPr>
          <a:xfrm>
            <a:off x="1406151" y="2917883"/>
            <a:ext cx="1685425" cy="769441"/>
          </a:xfrm>
          <a:prstGeom prst="rect">
            <a:avLst/>
          </a:prstGeom>
          <a:noFill/>
        </p:spPr>
        <p:txBody>
          <a:bodyPr wrap="square" rtlCol="0">
            <a:spAutoFit/>
          </a:bodyPr>
          <a:lstStyle/>
          <a:p>
            <a:r>
              <a:rPr lang="en-US" sz="1100" b="1" dirty="0">
                <a:latin typeface="Microsoft YaHei" panose="020B0503020204020204" pitchFamily="34" charset="-122"/>
                <a:ea typeface="Microsoft YaHei" panose="020B0503020204020204" pitchFamily="34" charset="-122"/>
              </a:rPr>
              <a:t>R Consortium</a:t>
            </a:r>
          </a:p>
          <a:p>
            <a:r>
              <a:rPr lang="en-US" sz="1100" b="1" dirty="0">
                <a:latin typeface="Microsoft YaHei" panose="020B0503020204020204" pitchFamily="34" charset="-122"/>
                <a:ea typeface="Microsoft YaHei" panose="020B0503020204020204" pitchFamily="34" charset="-122"/>
              </a:rPr>
              <a:t>R User Group and </a:t>
            </a:r>
          </a:p>
          <a:p>
            <a:r>
              <a:rPr lang="en-US" sz="1100" b="1" dirty="0">
                <a:latin typeface="Microsoft YaHei" panose="020B0503020204020204" pitchFamily="34" charset="-122"/>
                <a:ea typeface="Microsoft YaHei" panose="020B0503020204020204" pitchFamily="34" charset="-122"/>
              </a:rPr>
              <a:t>Small Conference </a:t>
            </a:r>
          </a:p>
          <a:p>
            <a:r>
              <a:rPr lang="en-US" sz="1100" b="1" dirty="0">
                <a:latin typeface="Microsoft YaHei" panose="020B0503020204020204" pitchFamily="34" charset="-122"/>
                <a:ea typeface="Microsoft YaHei" panose="020B0503020204020204" pitchFamily="34" charset="-122"/>
              </a:rPr>
              <a:t>Support Program</a:t>
            </a:r>
          </a:p>
        </p:txBody>
      </p:sp>
    </p:spTree>
    <p:extLst>
      <p:ext uri="{BB962C8B-B14F-4D97-AF65-F5344CB8AC3E}">
        <p14:creationId xmlns:p14="http://schemas.microsoft.com/office/powerpoint/2010/main" val="37392886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2F8A-4670-414C-99D1-E7FBA8C5331E}"/>
              </a:ext>
            </a:extLst>
          </p:cNvPr>
          <p:cNvSpPr>
            <a:spLocks noGrp="1"/>
          </p:cNvSpPr>
          <p:nvPr>
            <p:ph type="title"/>
          </p:nvPr>
        </p:nvSpPr>
        <p:spPr/>
        <p:txBody>
          <a:bodyPr/>
          <a:lstStyle/>
          <a:p>
            <a:r>
              <a:rPr lang="en-US" dirty="0"/>
              <a:t>R Packages are a huge part of the R user experience</a:t>
            </a:r>
          </a:p>
        </p:txBody>
      </p:sp>
      <p:sp>
        <p:nvSpPr>
          <p:cNvPr id="3" name="Content Placeholder 2">
            <a:extLst>
              <a:ext uri="{FF2B5EF4-FFF2-40B4-BE49-F238E27FC236}">
                <a16:creationId xmlns:a16="http://schemas.microsoft.com/office/drawing/2014/main" id="{3238B2A7-1DA1-464F-9914-F1E0B076CDBE}"/>
              </a:ext>
            </a:extLst>
          </p:cNvPr>
          <p:cNvSpPr>
            <a:spLocks noGrp="1"/>
          </p:cNvSpPr>
          <p:nvPr>
            <p:ph type="body" sz="quarter" idx="10"/>
          </p:nvPr>
        </p:nvSpPr>
        <p:spPr>
          <a:xfrm>
            <a:off x="201932" y="891883"/>
            <a:ext cx="4033911" cy="3710597"/>
          </a:xfrm>
        </p:spPr>
        <p:txBody>
          <a:bodyPr>
            <a:normAutofit/>
          </a:bodyPr>
          <a:lstStyle/>
          <a:p>
            <a:r>
              <a:rPr lang="en-US" dirty="0"/>
              <a:t>The ecosystem is a key asset to the user</a:t>
            </a:r>
          </a:p>
          <a:p>
            <a:pPr lvl="1"/>
            <a:r>
              <a:rPr lang="en-US" dirty="0"/>
              <a:t>“‘I suspect that it’s always got what I need! (My needs are fairly diverse too!!)”</a:t>
            </a:r>
          </a:p>
          <a:p>
            <a:pPr lvl="1"/>
            <a:r>
              <a:rPr lang="en-US" dirty="0"/>
              <a:t>“Almost everything I want to do I can find a package that does it for me. I put very satisfied because most of the time there is a professional or near-professional level package that does what I want.”</a:t>
            </a:r>
          </a:p>
          <a:p>
            <a:pPr lvl="1"/>
            <a:r>
              <a:rPr lang="en-US" dirty="0"/>
              <a:t>“If you want to perform an analysis that is not available in other statistical software, you can always turn to R. The contributed packages are significant.”</a:t>
            </a:r>
          </a:p>
          <a:p>
            <a:endParaRPr lang="en-US" dirty="0"/>
          </a:p>
        </p:txBody>
      </p:sp>
      <p:sp>
        <p:nvSpPr>
          <p:cNvPr id="4" name="Text Placeholder 3">
            <a:extLst>
              <a:ext uri="{FF2B5EF4-FFF2-40B4-BE49-F238E27FC236}">
                <a16:creationId xmlns:a16="http://schemas.microsoft.com/office/drawing/2014/main" id="{8BC3E407-37D9-0E49-B971-32D127DE2364}"/>
              </a:ext>
            </a:extLst>
          </p:cNvPr>
          <p:cNvSpPr>
            <a:spLocks noGrp="1"/>
          </p:cNvSpPr>
          <p:nvPr>
            <p:ph type="body" sz="quarter" idx="11"/>
          </p:nvPr>
        </p:nvSpPr>
        <p:spPr>
          <a:xfrm>
            <a:off x="4908162" y="891883"/>
            <a:ext cx="4033911" cy="3814506"/>
          </a:xfrm>
        </p:spPr>
        <p:txBody>
          <a:bodyPr/>
          <a:lstStyle/>
          <a:p>
            <a:r>
              <a:rPr lang="en-US" dirty="0"/>
              <a:t>With growth comes increased user expectations</a:t>
            </a:r>
          </a:p>
          <a:p>
            <a:pPr lvl="1"/>
            <a:r>
              <a:rPr lang="en-US" dirty="0"/>
              <a:t>‘Why n number of packages are there to do same task? Decision tree is produced nicely by cutter command but still apart exists. We need to take out the not so good packages and retain the best in a newly launched list of packages.’</a:t>
            </a:r>
          </a:p>
          <a:p>
            <a:pPr lvl="1"/>
            <a:r>
              <a:rPr lang="en-US" dirty="0"/>
              <a:t>‘Lack of quality oversight = lack of trust. Many packages are not tested adequately for wider use than the author’s thesis or book chapter, for example unusual data situations, larger datasets (inefficient programming), or both. Several packages overwrite base R functions, often without warning - this is sloppy programming.’</a:t>
            </a:r>
          </a:p>
          <a:p>
            <a:pPr lvl="1"/>
            <a:r>
              <a:rPr lang="en-US" dirty="0"/>
              <a:t>‘Not all packages are maintained in a consistent way, lack of backward compatibility, poor readability, and rather infrequent updates.’</a:t>
            </a:r>
          </a:p>
        </p:txBody>
      </p:sp>
    </p:spTree>
    <p:extLst>
      <p:ext uri="{BB962C8B-B14F-4D97-AF65-F5344CB8AC3E}">
        <p14:creationId xmlns:p14="http://schemas.microsoft.com/office/powerpoint/2010/main" val="36630995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5A640C4-6005-5E40-90E4-A3FEC96762D9}"/>
              </a:ext>
            </a:extLst>
          </p:cNvPr>
          <p:cNvSpPr>
            <a:spLocks noGrp="1"/>
          </p:cNvSpPr>
          <p:nvPr>
            <p:ph type="title"/>
          </p:nvPr>
        </p:nvSpPr>
        <p:spPr/>
        <p:txBody>
          <a:bodyPr/>
          <a:lstStyle/>
          <a:p>
            <a:r>
              <a:rPr lang="en-US" dirty="0"/>
              <a:t>Addressing trust and expectations in R packages</a:t>
            </a:r>
          </a:p>
        </p:txBody>
      </p:sp>
      <p:graphicFrame>
        <p:nvGraphicFramePr>
          <p:cNvPr id="7" name="Content Placeholder 6">
            <a:extLst>
              <a:ext uri="{FF2B5EF4-FFF2-40B4-BE49-F238E27FC236}">
                <a16:creationId xmlns:a16="http://schemas.microsoft.com/office/drawing/2014/main" id="{2B93374D-F78C-1342-93D8-B1BB5D4E23A6}"/>
              </a:ext>
            </a:extLst>
          </p:cNvPr>
          <p:cNvGraphicFramePr>
            <a:graphicFrameLocks noGrp="1"/>
          </p:cNvGraphicFramePr>
          <p:nvPr>
            <p:ph idx="1"/>
            <p:extLst>
              <p:ext uri="{D42A27DB-BD31-4B8C-83A1-F6EECF244321}">
                <p14:modId xmlns:p14="http://schemas.microsoft.com/office/powerpoint/2010/main" val="3735329175"/>
              </p:ext>
            </p:extLst>
          </p:nvPr>
        </p:nvGraphicFramePr>
        <p:xfrm>
          <a:off x="238125" y="1200150"/>
          <a:ext cx="8448675" cy="33940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853583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R is seeing remarkable growth</a:t>
            </a:r>
            <a:endParaRPr lang="en-US" dirty="0"/>
          </a:p>
        </p:txBody>
      </p:sp>
      <p:pic>
        <p:nvPicPr>
          <p:cNvPr id="5" name="Picture 4"/>
          <p:cNvPicPr>
            <a:picLocks noChangeAspect="1"/>
          </p:cNvPicPr>
          <p:nvPr/>
        </p:nvPicPr>
        <p:blipFill>
          <a:blip r:embed="rId2"/>
          <a:stretch>
            <a:fillRect/>
          </a:stretch>
        </p:blipFill>
        <p:spPr>
          <a:xfrm>
            <a:off x="74341" y="867682"/>
            <a:ext cx="4416905" cy="3866940"/>
          </a:xfrm>
          <a:prstGeom prst="rect">
            <a:avLst/>
          </a:prstGeom>
        </p:spPr>
      </p:pic>
      <p:pic>
        <p:nvPicPr>
          <p:cNvPr id="6" name="Picture 5"/>
          <p:cNvPicPr>
            <a:picLocks noChangeAspect="1"/>
          </p:cNvPicPr>
          <p:nvPr/>
        </p:nvPicPr>
        <p:blipFill>
          <a:blip r:embed="rId3"/>
          <a:stretch>
            <a:fillRect/>
          </a:stretch>
        </p:blipFill>
        <p:spPr>
          <a:xfrm>
            <a:off x="5018512" y="867682"/>
            <a:ext cx="3895029" cy="3895029"/>
          </a:xfrm>
          <a:prstGeom prst="rect">
            <a:avLst/>
          </a:prstGeom>
        </p:spPr>
      </p:pic>
      <p:sp>
        <p:nvSpPr>
          <p:cNvPr id="7" name="TextBox 6"/>
          <p:cNvSpPr txBox="1"/>
          <p:nvPr/>
        </p:nvSpPr>
        <p:spPr>
          <a:xfrm>
            <a:off x="1771522" y="4774168"/>
            <a:ext cx="5600956" cy="307777"/>
          </a:xfrm>
          <a:prstGeom prst="rect">
            <a:avLst/>
          </a:prstGeom>
          <a:noFill/>
        </p:spPr>
        <p:txBody>
          <a:bodyPr wrap="none" rtlCol="0">
            <a:spAutoFit/>
          </a:bodyPr>
          <a:lstStyle/>
          <a:p>
            <a:pPr algn="ctr"/>
            <a:r>
              <a:rPr lang="en-US" sz="1400" i="1" dirty="0">
                <a:solidFill>
                  <a:schemeClr val="bg1"/>
                </a:solidFill>
                <a:latin typeface="Helvetica Neue" charset="0"/>
                <a:ea typeface="Helvetica Neue" charset="0"/>
                <a:cs typeface="Helvetica Neue" charset="0"/>
              </a:rPr>
              <a:t>Source: https://</a:t>
            </a:r>
            <a:r>
              <a:rPr lang="en-US" sz="1400" i="1" dirty="0" err="1">
                <a:solidFill>
                  <a:schemeClr val="bg1"/>
                </a:solidFill>
                <a:latin typeface="Helvetica Neue" charset="0"/>
                <a:ea typeface="Helvetica Neue" charset="0"/>
                <a:cs typeface="Helvetica Neue" charset="0"/>
              </a:rPr>
              <a:t>stackoverflow.blog</a:t>
            </a:r>
            <a:r>
              <a:rPr lang="en-US" sz="1400" i="1" dirty="0">
                <a:solidFill>
                  <a:schemeClr val="bg1"/>
                </a:solidFill>
                <a:latin typeface="Helvetica Neue" charset="0"/>
                <a:ea typeface="Helvetica Neue" charset="0"/>
                <a:cs typeface="Helvetica Neue" charset="0"/>
              </a:rPr>
              <a:t>/2017/10/10/impressive-growth-r/</a:t>
            </a:r>
          </a:p>
        </p:txBody>
      </p:sp>
      <p:sp>
        <p:nvSpPr>
          <p:cNvPr id="3" name="Rectangle 2">
            <a:extLst>
              <a:ext uri="{FF2B5EF4-FFF2-40B4-BE49-F238E27FC236}">
                <a16:creationId xmlns:a16="http://schemas.microsoft.com/office/drawing/2014/main" id="{47B40813-0141-984E-833D-52725D0E5DA2}"/>
              </a:ext>
            </a:extLst>
          </p:cNvPr>
          <p:cNvSpPr/>
          <p:nvPr/>
        </p:nvSpPr>
        <p:spPr>
          <a:xfrm rot="19710667">
            <a:off x="5105063" y="2867604"/>
            <a:ext cx="3733346" cy="444462"/>
          </a:xfrm>
          <a:prstGeom prst="rect">
            <a:avLst/>
          </a:prstGeom>
          <a:solidFill>
            <a:srgbClr val="FFFF00">
              <a:alpha val="41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77579CE9-9743-B04C-89DA-E60542B83277}"/>
              </a:ext>
            </a:extLst>
          </p:cNvPr>
          <p:cNvSpPr/>
          <p:nvPr/>
        </p:nvSpPr>
        <p:spPr>
          <a:xfrm>
            <a:off x="3041583" y="1715730"/>
            <a:ext cx="327260" cy="305575"/>
          </a:xfrm>
          <a:prstGeom prst="rect">
            <a:avLst/>
          </a:prstGeom>
          <a:solidFill>
            <a:srgbClr val="FFFF00">
              <a:alpha val="41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91903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E59BF-534D-1B4F-8CE7-6082076F1C61}"/>
              </a:ext>
            </a:extLst>
          </p:cNvPr>
          <p:cNvSpPr>
            <a:spLocks noGrp="1"/>
          </p:cNvSpPr>
          <p:nvPr>
            <p:ph type="title"/>
          </p:nvPr>
        </p:nvSpPr>
        <p:spPr/>
        <p:txBody>
          <a:bodyPr/>
          <a:lstStyle/>
          <a:p>
            <a:r>
              <a:rPr lang="en-US" dirty="0"/>
              <a:t>Strategic program alignment</a:t>
            </a:r>
          </a:p>
        </p:txBody>
      </p:sp>
      <p:graphicFrame>
        <p:nvGraphicFramePr>
          <p:cNvPr id="11" name="Content Placeholder 10">
            <a:extLst>
              <a:ext uri="{FF2B5EF4-FFF2-40B4-BE49-F238E27FC236}">
                <a16:creationId xmlns:a16="http://schemas.microsoft.com/office/drawing/2014/main" id="{C09C6EC1-D8B3-714A-90E0-2C1DB8B0DBA2}"/>
              </a:ext>
            </a:extLst>
          </p:cNvPr>
          <p:cNvGraphicFramePr>
            <a:graphicFrameLocks noGrp="1"/>
          </p:cNvGraphicFramePr>
          <p:nvPr>
            <p:ph idx="1"/>
            <p:extLst>
              <p:ext uri="{D42A27DB-BD31-4B8C-83A1-F6EECF244321}">
                <p14:modId xmlns:p14="http://schemas.microsoft.com/office/powerpoint/2010/main" val="4149820161"/>
              </p:ext>
            </p:extLst>
          </p:nvPr>
        </p:nvGraphicFramePr>
        <p:xfrm>
          <a:off x="238125" y="883921"/>
          <a:ext cx="8448676" cy="3787819"/>
        </p:xfrm>
        <a:graphic>
          <a:graphicData uri="http://schemas.openxmlformats.org/drawingml/2006/table">
            <a:tbl>
              <a:tblPr firstRow="1" bandRow="1">
                <a:tableStyleId>{5C22544A-7EE6-4342-B048-85BDC9FD1C3A}</a:tableStyleId>
              </a:tblPr>
              <a:tblGrid>
                <a:gridCol w="1319742">
                  <a:extLst>
                    <a:ext uri="{9D8B030D-6E8A-4147-A177-3AD203B41FA5}">
                      <a16:colId xmlns:a16="http://schemas.microsoft.com/office/drawing/2014/main" val="673054647"/>
                    </a:ext>
                  </a:extLst>
                </a:gridCol>
                <a:gridCol w="2449689">
                  <a:extLst>
                    <a:ext uri="{9D8B030D-6E8A-4147-A177-3AD203B41FA5}">
                      <a16:colId xmlns:a16="http://schemas.microsoft.com/office/drawing/2014/main" val="3624932280"/>
                    </a:ext>
                  </a:extLst>
                </a:gridCol>
                <a:gridCol w="2257777">
                  <a:extLst>
                    <a:ext uri="{9D8B030D-6E8A-4147-A177-3AD203B41FA5}">
                      <a16:colId xmlns:a16="http://schemas.microsoft.com/office/drawing/2014/main" val="601247868"/>
                    </a:ext>
                  </a:extLst>
                </a:gridCol>
                <a:gridCol w="2421468">
                  <a:extLst>
                    <a:ext uri="{9D8B030D-6E8A-4147-A177-3AD203B41FA5}">
                      <a16:colId xmlns:a16="http://schemas.microsoft.com/office/drawing/2014/main" val="2679465335"/>
                    </a:ext>
                  </a:extLst>
                </a:gridCol>
              </a:tblGrid>
              <a:tr h="578390">
                <a:tc>
                  <a:txBody>
                    <a:bodyPr/>
                    <a:lstStyle/>
                    <a:p>
                      <a:pPr algn="ctr"/>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txBody>
                  <a:tcPr anchor="ctr"/>
                </a:tc>
                <a:tc>
                  <a:txBody>
                    <a:bodyPr/>
                    <a:lstStyle/>
                    <a:p>
                      <a:pPr algn="ctr"/>
                      <a:r>
                        <a:rPr lang="en-US" sz="1400" dirty="0">
                          <a:latin typeface="Helvetica Neue" panose="02000503000000020004" pitchFamily="2" charset="0"/>
                          <a:ea typeface="Helvetica Neue" panose="02000503000000020004" pitchFamily="2" charset="0"/>
                          <a:cs typeface="Helvetica Neue" panose="02000503000000020004" pitchFamily="2" charset="0"/>
                        </a:rPr>
                        <a:t>Package Maintenance</a:t>
                      </a:r>
                    </a:p>
                  </a:txBody>
                  <a:tcPr anchor="ctr"/>
                </a:tc>
                <a:tc>
                  <a:txBody>
                    <a:bodyPr/>
                    <a:lstStyle/>
                    <a:p>
                      <a:pPr algn="ctr"/>
                      <a:r>
                        <a:rPr lang="en-US" sz="1400" dirty="0">
                          <a:latin typeface="Helvetica Neue" panose="02000503000000020004" pitchFamily="2" charset="0"/>
                          <a:ea typeface="Helvetica Neue" panose="02000503000000020004" pitchFamily="2" charset="0"/>
                          <a:cs typeface="Helvetica Neue" panose="02000503000000020004" pitchFamily="2" charset="0"/>
                        </a:rPr>
                        <a:t>Package Product Quality</a:t>
                      </a:r>
                    </a:p>
                  </a:txBody>
                  <a:tcPr anchor="ctr"/>
                </a:tc>
                <a:tc>
                  <a:txBody>
                    <a:bodyPr/>
                    <a:lstStyle/>
                    <a:p>
                      <a:pPr algn="ctr"/>
                      <a:r>
                        <a:rPr lang="en-US" sz="1400" dirty="0">
                          <a:latin typeface="Helvetica Neue" panose="02000503000000020004" pitchFamily="2" charset="0"/>
                          <a:ea typeface="Helvetica Neue" panose="02000503000000020004" pitchFamily="2" charset="0"/>
                          <a:cs typeface="Helvetica Neue" panose="02000503000000020004" pitchFamily="2" charset="0"/>
                        </a:rPr>
                        <a:t>Industry/use-case alignment</a:t>
                      </a:r>
                    </a:p>
                  </a:txBody>
                  <a:tcPr anchor="ctr"/>
                </a:tc>
                <a:extLst>
                  <a:ext uri="{0D108BD9-81ED-4DB2-BD59-A6C34878D82A}">
                    <a16:rowId xmlns:a16="http://schemas.microsoft.com/office/drawing/2014/main" val="2839402521"/>
                  </a:ext>
                </a:extLst>
              </a:tr>
              <a:tr h="1137176">
                <a:tc>
                  <a:txBody>
                    <a:bodyPr/>
                    <a:lstStyle/>
                    <a:p>
                      <a:pPr algn="ctr"/>
                      <a:r>
                        <a:rPr lang="en-US" sz="1400" b="1" dirty="0">
                          <a:latin typeface="Helvetica Neue" panose="02000503000000020004" pitchFamily="2" charset="0"/>
                          <a:ea typeface="Helvetica Neue" panose="02000503000000020004" pitchFamily="2" charset="0"/>
                          <a:cs typeface="Helvetica Neue" panose="02000503000000020004" pitchFamily="2" charset="0"/>
                        </a:rPr>
                        <a:t>Goal</a:t>
                      </a:r>
                    </a:p>
                  </a:txBody>
                  <a:tcPr anchor="ctr"/>
                </a:tc>
                <a:tc>
                  <a:txBody>
                    <a:bodyPr/>
                    <a:lstStyle/>
                    <a:p>
                      <a:pPr algn="ctr"/>
                      <a:r>
                        <a:rPr lang="en-US" sz="1400" dirty="0">
                          <a:latin typeface="Helvetica Neue" panose="02000503000000020004" pitchFamily="2" charset="0"/>
                          <a:ea typeface="Helvetica Neue" panose="02000503000000020004" pitchFamily="2" charset="0"/>
                          <a:cs typeface="Helvetica Neue" panose="02000503000000020004" pitchFamily="2" charset="0"/>
                        </a:rPr>
                        <a:t>Create a standard metric for R packages wanting to be used in business critical environments</a:t>
                      </a:r>
                    </a:p>
                  </a:txBody>
                  <a:tcPr anchor="ctr"/>
                </a:tc>
                <a:tc>
                  <a:txBody>
                    <a:bodyPr/>
                    <a:lstStyle/>
                    <a:p>
                      <a:pPr algn="ctr"/>
                      <a:r>
                        <a:rPr lang="en-US" sz="1400" dirty="0">
                          <a:latin typeface="Helvetica Neue" panose="02000503000000020004" pitchFamily="2" charset="0"/>
                          <a:ea typeface="Helvetica Neue" panose="02000503000000020004" pitchFamily="2" charset="0"/>
                          <a:cs typeface="Helvetica Neue" panose="02000503000000020004" pitchFamily="2" charset="0"/>
                        </a:rPr>
                        <a:t>Set community quality stands and tools to aid package developers</a:t>
                      </a:r>
                    </a:p>
                  </a:txBody>
                  <a:tcPr anchor="ctr"/>
                </a:tc>
                <a:tc>
                  <a:txBody>
                    <a:bodyPr/>
                    <a:lstStyle/>
                    <a:p>
                      <a:pPr algn="ctr"/>
                      <a:r>
                        <a:rPr lang="en-US" sz="1400" dirty="0">
                          <a:latin typeface="Helvetica Neue" panose="02000503000000020004" pitchFamily="2" charset="0"/>
                          <a:ea typeface="Helvetica Neue" panose="02000503000000020004" pitchFamily="2" charset="0"/>
                          <a:cs typeface="Helvetica Neue" panose="02000503000000020004" pitchFamily="2" charset="0"/>
                        </a:rPr>
                        <a:t>Vendor-neutral, community driven  consensus on recommended packages for problem domains</a:t>
                      </a:r>
                    </a:p>
                  </a:txBody>
                  <a:tcPr anchor="ctr"/>
                </a:tc>
                <a:extLst>
                  <a:ext uri="{0D108BD9-81ED-4DB2-BD59-A6C34878D82A}">
                    <a16:rowId xmlns:a16="http://schemas.microsoft.com/office/drawing/2014/main" val="1183008068"/>
                  </a:ext>
                </a:extLst>
              </a:tr>
              <a:tr h="1127373">
                <a:tc>
                  <a:txBody>
                    <a:bodyPr/>
                    <a:lstStyle/>
                    <a:p>
                      <a:pPr algn="ctr"/>
                      <a:r>
                        <a:rPr lang="en-US" sz="1400" b="1" dirty="0">
                          <a:latin typeface="Helvetica Neue" panose="02000503000000020004" pitchFamily="2" charset="0"/>
                          <a:ea typeface="Helvetica Neue" panose="02000503000000020004" pitchFamily="2" charset="0"/>
                          <a:cs typeface="Helvetica Neue" panose="02000503000000020004" pitchFamily="2" charset="0"/>
                        </a:rPr>
                        <a:t>Efforts</a:t>
                      </a:r>
                    </a:p>
                  </a:txBody>
                  <a:tcPr anchor="ctr"/>
                </a:tc>
                <a:tc>
                  <a:txBody>
                    <a:bodyPr/>
                    <a:lstStyle/>
                    <a:p>
                      <a:pPr algn="ctr"/>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txBody>
                  <a:tcPr anchor="ctr"/>
                </a:tc>
                <a:tc>
                  <a:txBody>
                    <a:bodyPr/>
                    <a:lstStyle/>
                    <a:p>
                      <a:pPr algn="ctr"/>
                      <a:endParaRPr lang="en-US" sz="3200" dirty="0">
                        <a:latin typeface="Helvetica Neue" panose="02000503000000020004" pitchFamily="2" charset="0"/>
                        <a:ea typeface="Helvetica Neue" panose="02000503000000020004" pitchFamily="2" charset="0"/>
                        <a:cs typeface="Helvetica Neue" panose="02000503000000020004" pitchFamily="2" charset="0"/>
                      </a:endParaRPr>
                    </a:p>
                  </a:txBody>
                  <a:tcPr anchor="ctr"/>
                </a:tc>
                <a:tc>
                  <a:txBody>
                    <a:bodyPr/>
                    <a:lstStyle/>
                    <a:p>
                      <a:pPr algn="ctr"/>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txBody>
                  <a:tcPr anchor="ctr"/>
                </a:tc>
                <a:extLst>
                  <a:ext uri="{0D108BD9-81ED-4DB2-BD59-A6C34878D82A}">
                    <a16:rowId xmlns:a16="http://schemas.microsoft.com/office/drawing/2014/main" val="14400664"/>
                  </a:ext>
                </a:extLst>
              </a:tr>
              <a:tr h="916259">
                <a:tc>
                  <a:txBody>
                    <a:bodyPr/>
                    <a:lstStyle/>
                    <a:p>
                      <a:pPr algn="ctr"/>
                      <a:r>
                        <a:rPr lang="en-US" sz="1400" b="1" dirty="0">
                          <a:latin typeface="Helvetica Neue" panose="02000503000000020004" pitchFamily="2" charset="0"/>
                          <a:ea typeface="Helvetica Neue" panose="02000503000000020004" pitchFamily="2" charset="0"/>
                          <a:cs typeface="Helvetica Neue" panose="02000503000000020004" pitchFamily="2" charset="0"/>
                        </a:rPr>
                        <a:t>Alignment</a:t>
                      </a:r>
                    </a:p>
                  </a:txBody>
                  <a:tcPr anchor="ctr"/>
                </a:tc>
                <a:tc>
                  <a:txBody>
                    <a:bodyPr/>
                    <a:lstStyle/>
                    <a:p>
                      <a:pPr algn="ctr"/>
                      <a:r>
                        <a:rPr lang="en-US" sz="1400" dirty="0">
                          <a:latin typeface="Helvetica Neue" panose="02000503000000020004" pitchFamily="2" charset="0"/>
                          <a:ea typeface="Helvetica Neue" panose="02000503000000020004" pitchFamily="2" charset="0"/>
                          <a:cs typeface="Helvetica Neue" panose="02000503000000020004" pitchFamily="2" charset="0"/>
                        </a:rPr>
                        <a:t>Open source wide program focused on driving OSS best practices in projects</a:t>
                      </a:r>
                    </a:p>
                  </a:txBody>
                  <a:tcPr anchor="ctr"/>
                </a:tc>
                <a:tc>
                  <a:txBody>
                    <a:bodyPr/>
                    <a:lstStyle/>
                    <a:p>
                      <a:pPr algn="ctr"/>
                      <a:r>
                        <a:rPr lang="en-US" sz="1400" dirty="0">
                          <a:latin typeface="Helvetica Neue" panose="02000503000000020004" pitchFamily="2" charset="0"/>
                          <a:ea typeface="Helvetica Neue" panose="02000503000000020004" pitchFamily="2" charset="0"/>
                          <a:cs typeface="Helvetica Neue" panose="02000503000000020004" pitchFamily="2" charset="0"/>
                        </a:rPr>
                        <a:t>Standard, vendor-neutral, and open service for R package building and validation</a:t>
                      </a:r>
                    </a:p>
                  </a:txBody>
                  <a:tcPr anchor="ctr"/>
                </a:tc>
                <a:tc>
                  <a:txBody>
                    <a:bodyPr/>
                    <a:lstStyle/>
                    <a:p>
                      <a:pPr algn="ctr"/>
                      <a:r>
                        <a:rPr lang="en-US" sz="1400" dirty="0">
                          <a:latin typeface="Helvetica Neue" panose="02000503000000020004" pitchFamily="2" charset="0"/>
                          <a:ea typeface="Helvetica Neue" panose="02000503000000020004" pitchFamily="2" charset="0"/>
                          <a:cs typeface="Helvetica Neue" panose="02000503000000020004" pitchFamily="2" charset="0"/>
                        </a:rPr>
                        <a:t>Starting the conversation on comparing usage patterns to find opportunities for vendor-neutral collaboration</a:t>
                      </a:r>
                    </a:p>
                  </a:txBody>
                  <a:tcPr anchor="ctr"/>
                </a:tc>
                <a:extLst>
                  <a:ext uri="{0D108BD9-81ED-4DB2-BD59-A6C34878D82A}">
                    <a16:rowId xmlns:a16="http://schemas.microsoft.com/office/drawing/2014/main" val="3119261737"/>
                  </a:ext>
                </a:extLst>
              </a:tr>
            </a:tbl>
          </a:graphicData>
        </a:graphic>
      </p:graphicFrame>
      <p:pic>
        <p:nvPicPr>
          <p:cNvPr id="12" name="Picture 11">
            <a:extLst>
              <a:ext uri="{FF2B5EF4-FFF2-40B4-BE49-F238E27FC236}">
                <a16:creationId xmlns:a16="http://schemas.microsoft.com/office/drawing/2014/main" id="{9CC48618-CA39-B540-BB0B-07868F85208C}"/>
              </a:ext>
            </a:extLst>
          </p:cNvPr>
          <p:cNvPicPr>
            <a:picLocks noChangeAspect="1"/>
          </p:cNvPicPr>
          <p:nvPr/>
        </p:nvPicPr>
        <p:blipFill>
          <a:blip r:embed="rId2"/>
          <a:stretch>
            <a:fillRect/>
          </a:stretch>
        </p:blipFill>
        <p:spPr>
          <a:xfrm>
            <a:off x="2296522" y="2642898"/>
            <a:ext cx="1028078" cy="1028078"/>
          </a:xfrm>
          <a:prstGeom prst="rect">
            <a:avLst/>
          </a:prstGeom>
        </p:spPr>
      </p:pic>
      <p:pic>
        <p:nvPicPr>
          <p:cNvPr id="13" name="Picture 12">
            <a:extLst>
              <a:ext uri="{FF2B5EF4-FFF2-40B4-BE49-F238E27FC236}">
                <a16:creationId xmlns:a16="http://schemas.microsoft.com/office/drawing/2014/main" id="{B0F66EA5-2FEA-3B40-8078-84DA21E993AD}"/>
              </a:ext>
            </a:extLst>
          </p:cNvPr>
          <p:cNvPicPr>
            <a:picLocks noChangeAspect="1"/>
          </p:cNvPicPr>
          <p:nvPr/>
        </p:nvPicPr>
        <p:blipFill>
          <a:blip r:embed="rId3"/>
          <a:stretch>
            <a:fillRect/>
          </a:stretch>
        </p:blipFill>
        <p:spPr>
          <a:xfrm>
            <a:off x="6418641" y="2696211"/>
            <a:ext cx="2147584" cy="744943"/>
          </a:xfrm>
          <a:prstGeom prst="rect">
            <a:avLst/>
          </a:prstGeom>
        </p:spPr>
      </p:pic>
      <p:sp>
        <p:nvSpPr>
          <p:cNvPr id="14" name="Rectangle 13">
            <a:extLst>
              <a:ext uri="{FF2B5EF4-FFF2-40B4-BE49-F238E27FC236}">
                <a16:creationId xmlns:a16="http://schemas.microsoft.com/office/drawing/2014/main" id="{1E12853F-3386-584F-AF0C-E66D31887FA9}"/>
              </a:ext>
            </a:extLst>
          </p:cNvPr>
          <p:cNvSpPr/>
          <p:nvPr/>
        </p:nvSpPr>
        <p:spPr>
          <a:xfrm>
            <a:off x="6502419" y="3256488"/>
            <a:ext cx="1980029" cy="369332"/>
          </a:xfrm>
          <a:prstGeom prst="rect">
            <a:avLst/>
          </a:prstGeom>
        </p:spPr>
        <p:txBody>
          <a:bodyPr wrap="none">
            <a:spAutoFit/>
          </a:bodyPr>
          <a:lstStyle/>
          <a:p>
            <a:pPr algn="ctr" defTabSz="457189"/>
            <a:r>
              <a:rPr lang="en-US" b="1" dirty="0">
                <a:solidFill>
                  <a:srgbClr val="FFFFFF"/>
                </a:solidFill>
                <a:latin typeface="helvetica" pitchFamily="2" charset="0"/>
                <a:hlinkClick r:id="rId4" tooltip="R/Medicine 2018"/>
              </a:rPr>
              <a:t>R/Medicine 2018</a:t>
            </a:r>
            <a:endParaRPr lang="en-US" b="1" dirty="0">
              <a:solidFill>
                <a:srgbClr val="2B2B2B"/>
              </a:solidFill>
              <a:latin typeface="helvetica" pitchFamily="2" charset="0"/>
            </a:endParaRPr>
          </a:p>
        </p:txBody>
      </p:sp>
      <p:pic>
        <p:nvPicPr>
          <p:cNvPr id="7" name="Picture 6">
            <a:extLst>
              <a:ext uri="{FF2B5EF4-FFF2-40B4-BE49-F238E27FC236}">
                <a16:creationId xmlns:a16="http://schemas.microsoft.com/office/drawing/2014/main" id="{CC74D063-232B-574F-8E9E-04DCCF7E01B3}"/>
              </a:ext>
            </a:extLst>
          </p:cNvPr>
          <p:cNvPicPr>
            <a:picLocks noChangeAspect="1"/>
          </p:cNvPicPr>
          <p:nvPr/>
        </p:nvPicPr>
        <p:blipFill>
          <a:blip r:embed="rId5"/>
          <a:stretch>
            <a:fillRect/>
          </a:stretch>
        </p:blipFill>
        <p:spPr>
          <a:xfrm>
            <a:off x="4360983" y="2622802"/>
            <a:ext cx="1591567" cy="1075781"/>
          </a:xfrm>
          <a:prstGeom prst="rect">
            <a:avLst/>
          </a:prstGeom>
        </p:spPr>
      </p:pic>
    </p:spTree>
    <p:extLst>
      <p:ext uri="{BB962C8B-B14F-4D97-AF65-F5344CB8AC3E}">
        <p14:creationId xmlns:p14="http://schemas.microsoft.com/office/powerpoint/2010/main" val="7700421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85498-9056-C34F-8A58-3E26052E8D83}"/>
              </a:ext>
            </a:extLst>
          </p:cNvPr>
          <p:cNvSpPr>
            <a:spLocks noGrp="1"/>
          </p:cNvSpPr>
          <p:nvPr>
            <p:ph type="title"/>
          </p:nvPr>
        </p:nvSpPr>
        <p:spPr/>
        <p:txBody>
          <a:bodyPr/>
          <a:lstStyle/>
          <a:p>
            <a:r>
              <a:rPr lang="en-US" dirty="0"/>
              <a:t>Why alignment with CII Best Practices Badge?</a:t>
            </a:r>
          </a:p>
        </p:txBody>
      </p:sp>
      <p:graphicFrame>
        <p:nvGraphicFramePr>
          <p:cNvPr id="4" name="Content Placeholder 3">
            <a:extLst>
              <a:ext uri="{FF2B5EF4-FFF2-40B4-BE49-F238E27FC236}">
                <a16:creationId xmlns:a16="http://schemas.microsoft.com/office/drawing/2014/main" id="{C4BA78BC-665F-4C42-A82A-1C1D27AAB465}"/>
              </a:ext>
            </a:extLst>
          </p:cNvPr>
          <p:cNvGraphicFramePr>
            <a:graphicFrameLocks noGrp="1"/>
          </p:cNvGraphicFramePr>
          <p:nvPr>
            <p:ph idx="1"/>
            <p:extLst/>
          </p:nvPr>
        </p:nvGraphicFramePr>
        <p:xfrm>
          <a:off x="95251" y="2715138"/>
          <a:ext cx="4381500" cy="1815352"/>
        </p:xfrm>
        <a:graphic>
          <a:graphicData uri="http://schemas.openxmlformats.org/drawingml/2006/table">
            <a:tbl>
              <a:tblPr/>
              <a:tblGrid>
                <a:gridCol w="1200150">
                  <a:extLst>
                    <a:ext uri="{9D8B030D-6E8A-4147-A177-3AD203B41FA5}">
                      <a16:colId xmlns:a16="http://schemas.microsoft.com/office/drawing/2014/main" val="2781393881"/>
                    </a:ext>
                  </a:extLst>
                </a:gridCol>
                <a:gridCol w="1720850">
                  <a:extLst>
                    <a:ext uri="{9D8B030D-6E8A-4147-A177-3AD203B41FA5}">
                      <a16:colId xmlns:a16="http://schemas.microsoft.com/office/drawing/2014/main" val="2134925766"/>
                    </a:ext>
                  </a:extLst>
                </a:gridCol>
                <a:gridCol w="1460500">
                  <a:extLst>
                    <a:ext uri="{9D8B030D-6E8A-4147-A177-3AD203B41FA5}">
                      <a16:colId xmlns:a16="http://schemas.microsoft.com/office/drawing/2014/main" val="180918344"/>
                    </a:ext>
                  </a:extLst>
                </a:gridCol>
              </a:tblGrid>
              <a:tr h="237027">
                <a:tc>
                  <a:txBody>
                    <a:bodyPr/>
                    <a:lstStyle/>
                    <a:p>
                      <a:pPr algn="ctr" fontAlgn="t"/>
                      <a:r>
                        <a:rPr lang="en-US" sz="700" u="none" strike="noStrike" dirty="0">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2"/>
                        </a:rPr>
                        <a:t>madrid.air</a:t>
                      </a:r>
                      <a:endParaRPr lang="en-US" sz="700" dirty="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700">
                          <a:effectLst/>
                          <a:latin typeface="Helvetica Neue" panose="02000503000000020004" pitchFamily="2" charset="0"/>
                          <a:ea typeface="Helvetica Neue" panose="02000503000000020004" pitchFamily="2" charset="0"/>
                          <a:cs typeface="Helvetica Neue" panose="02000503000000020004" pitchFamily="2" charset="0"/>
                        </a:rPr>
                        <a:t>R package to parse air quality data published by </a:t>
                      </a:r>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3"/>
                        </a:rPr>
                        <a:t>http://datos.madrid.es/</a:t>
                      </a:r>
                      <a:r>
                        <a:rPr lang="en-US" sz="700">
                          <a:effectLst/>
                          <a:latin typeface="Helvetica Neue" panose="02000503000000020004" pitchFamily="2" charset="0"/>
                          <a:ea typeface="Helvetica Neue" panose="02000503000000020004" pitchFamily="2" charset="0"/>
                          <a:cs typeface="Helvetica Neue" panose="02000503000000020004" pitchFamily="2" charset="0"/>
                        </a:rPr>
                        <a:t>.</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ctr" fontAlgn="t"/>
                      <a:r>
                        <a:rPr lang="en-US" sz="700" u="none" strike="noStrike" dirty="0">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4"/>
                        </a:rPr>
                        <a:t>https://github.com/nramon/madrid.air</a:t>
                      </a:r>
                      <a:endParaRPr lang="en-US" sz="700" dirty="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3449480414"/>
                  </a:ext>
                </a:extLst>
              </a:tr>
              <a:tr h="493833">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5"/>
                        </a:rPr>
                        <a:t>pandas</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700" dirty="0">
                          <a:effectLst/>
                          <a:latin typeface="Helvetica Neue" panose="02000503000000020004" pitchFamily="2" charset="0"/>
                          <a:ea typeface="Helvetica Neue" panose="02000503000000020004" pitchFamily="2" charset="0"/>
                          <a:cs typeface="Helvetica Neue" panose="02000503000000020004" pitchFamily="2" charset="0"/>
                        </a:rPr>
                        <a:t>Flexible and powerful data analysis / manipulation library for Python, providing labeled data structures similar to R </a:t>
                      </a:r>
                      <a:r>
                        <a:rPr lang="en-US" sz="700" dirty="0" err="1">
                          <a:effectLst/>
                          <a:latin typeface="Helvetica Neue" panose="02000503000000020004" pitchFamily="2" charset="0"/>
                          <a:ea typeface="Helvetica Neue" panose="02000503000000020004" pitchFamily="2" charset="0"/>
                          <a:cs typeface="Helvetica Neue" panose="02000503000000020004" pitchFamily="2" charset="0"/>
                        </a:rPr>
                        <a:t>data.frame</a:t>
                      </a:r>
                      <a:r>
                        <a:rPr lang="en-US" sz="700" dirty="0">
                          <a:effectLst/>
                          <a:latin typeface="Helvetica Neue" panose="02000503000000020004" pitchFamily="2" charset="0"/>
                          <a:ea typeface="Helvetica Neue" panose="02000503000000020004" pitchFamily="2" charset="0"/>
                          <a:cs typeface="Helvetica Neue" panose="02000503000000020004" pitchFamily="2" charset="0"/>
                        </a:rPr>
                        <a:t> objects, statistical...</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6"/>
                        </a:rPr>
                        <a:t>http://pandas.pydata.org</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593055756"/>
                  </a:ext>
                </a:extLst>
              </a:tr>
              <a:tr h="473608">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7"/>
                        </a:rPr>
                        <a:t>An R Package for Quick Uncertainty Intervals</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700">
                          <a:effectLst/>
                          <a:latin typeface="Helvetica Neue" panose="02000503000000020004" pitchFamily="2" charset="0"/>
                          <a:ea typeface="Helvetica Neue" panose="02000503000000020004" pitchFamily="2" charset="0"/>
                          <a:cs typeface="Helvetica Neue" panose="02000503000000020004" pitchFamily="2" charset="0"/>
                        </a:rPr>
                        <a:t>ciTools is an R package that makes working with model uncertainty as easy as possible. It gives the user easy access to confidence or prediction intervals...</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ctr" fontAlgn="t"/>
                      <a:r>
                        <a:rPr lang="en-US" sz="700" u="none" strike="noStrike" dirty="0">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8"/>
                        </a:rPr>
                        <a:t>https://github.com/jthaman/ciTools</a:t>
                      </a:r>
                      <a:endParaRPr lang="en-US" sz="700" dirty="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1252793527"/>
                  </a:ext>
                </a:extLst>
              </a:tr>
              <a:tr h="122727">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9"/>
                        </a:rPr>
                        <a:t>dodgr</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700">
                          <a:effectLst/>
                          <a:latin typeface="Helvetica Neue" panose="02000503000000020004" pitchFamily="2" charset="0"/>
                          <a:ea typeface="Helvetica Neue" panose="02000503000000020004" pitchFamily="2" charset="0"/>
                          <a:cs typeface="Helvetica Neue" panose="02000503000000020004" pitchFamily="2" charset="0"/>
                        </a:rPr>
                        <a:t>Distances on Directed Graphs in R</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10"/>
                        </a:rPr>
                        <a:t>https://ATFutures.github.io/dodgr</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747339729"/>
                  </a:ext>
                </a:extLst>
              </a:tr>
              <a:tr h="237027">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11"/>
                        </a:rPr>
                        <a:t>netReg</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700">
                          <a:effectLst/>
                          <a:latin typeface="Helvetica Neue" panose="02000503000000020004" pitchFamily="2" charset="0"/>
                          <a:ea typeface="Helvetica Neue" panose="02000503000000020004" pitchFamily="2" charset="0"/>
                          <a:cs typeface="Helvetica Neue" panose="02000503000000020004" pitchFamily="2" charset="0"/>
                        </a:rPr>
                        <a:t>Network-penalized generalized linear models in R and C++.</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12"/>
                        </a:rPr>
                        <a:t>https://dirmeier.github.io/netReg</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117169460"/>
                  </a:ext>
                </a:extLst>
              </a:tr>
              <a:tr h="251130">
                <a:tc>
                  <a:txBody>
                    <a:bodyPr/>
                    <a:lstStyle/>
                    <a:p>
                      <a:pPr algn="ctr" fontAlgn="t"/>
                      <a:r>
                        <a:rPr lang="en-US" sz="700" u="none" strike="noStrike" dirty="0">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13"/>
                        </a:rPr>
                        <a:t>DBI</a:t>
                      </a:r>
                      <a:endParaRPr lang="en-US" sz="700" dirty="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700" dirty="0">
                          <a:effectLst/>
                          <a:latin typeface="Helvetica Neue" panose="02000503000000020004" pitchFamily="2" charset="0"/>
                          <a:ea typeface="Helvetica Neue" panose="02000503000000020004" pitchFamily="2" charset="0"/>
                          <a:cs typeface="Helvetica Neue" panose="02000503000000020004" pitchFamily="2" charset="0"/>
                        </a:rPr>
                        <a:t>A database interface (DBI) definition for communication between R and RDBMSs</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ctr" fontAlgn="t"/>
                      <a:r>
                        <a:rPr lang="en-US" sz="700" u="none" strike="noStrike" dirty="0">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14"/>
                        </a:rPr>
                        <a:t>http://dbi.r-dbi.org</a:t>
                      </a:r>
                      <a:endParaRPr lang="en-US" sz="700" dirty="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982890120"/>
                  </a:ext>
                </a:extLst>
              </a:tr>
            </a:tbl>
          </a:graphicData>
        </a:graphic>
      </p:graphicFrame>
      <p:sp>
        <p:nvSpPr>
          <p:cNvPr id="5" name="AutoShape 1" descr="Badge level for project 265 is 122%">
            <a:extLst>
              <a:ext uri="{FF2B5EF4-FFF2-40B4-BE49-F238E27FC236}">
                <a16:creationId xmlns:a16="http://schemas.microsoft.com/office/drawing/2014/main" id="{6D7E5A97-65BE-7E49-B898-2BF6CC878E78}"/>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6" name="AutoShape 2" descr="Badge level for project 433 is 12%">
            <a:extLst>
              <a:ext uri="{FF2B5EF4-FFF2-40B4-BE49-F238E27FC236}">
                <a16:creationId xmlns:a16="http://schemas.microsoft.com/office/drawing/2014/main" id="{3F955D82-0B04-AD4C-B766-6F6296F2254F}"/>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7" name="AutoShape 3" descr="Badge level for project 1193 is 79%">
            <a:extLst>
              <a:ext uri="{FF2B5EF4-FFF2-40B4-BE49-F238E27FC236}">
                <a16:creationId xmlns:a16="http://schemas.microsoft.com/office/drawing/2014/main" id="{E05D1AC2-A770-2B45-B242-17B133F6F076}"/>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8" name="AutoShape 4" descr="Badge level for project 1396 is 94%">
            <a:extLst>
              <a:ext uri="{FF2B5EF4-FFF2-40B4-BE49-F238E27FC236}">
                <a16:creationId xmlns:a16="http://schemas.microsoft.com/office/drawing/2014/main" id="{3AE04410-C114-1948-80B7-E09031FD4BC4}"/>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9" name="AutoShape 5" descr="Badge level for project 1403 is 91%">
            <a:extLst>
              <a:ext uri="{FF2B5EF4-FFF2-40B4-BE49-F238E27FC236}">
                <a16:creationId xmlns:a16="http://schemas.microsoft.com/office/drawing/2014/main" id="{FDD26A1C-53E6-C14A-8D7C-C94CB33ED6D6}"/>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10" name="AutoShape 6" descr="Badge level for project 1882 is 11%">
            <a:extLst>
              <a:ext uri="{FF2B5EF4-FFF2-40B4-BE49-F238E27FC236}">
                <a16:creationId xmlns:a16="http://schemas.microsoft.com/office/drawing/2014/main" id="{E45037E6-A3FF-D843-9E7C-14EAA08AAC8E}"/>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11" name="AutoShape 7" descr="Badge level for project 1905 is 15%">
            <a:extLst>
              <a:ext uri="{FF2B5EF4-FFF2-40B4-BE49-F238E27FC236}">
                <a16:creationId xmlns:a16="http://schemas.microsoft.com/office/drawing/2014/main" id="{DED07428-5167-0D41-85E1-4DCEE4DED6D2}"/>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12" name="AutoShape 8" descr="Badge level for project 1912 is 11%">
            <a:extLst>
              <a:ext uri="{FF2B5EF4-FFF2-40B4-BE49-F238E27FC236}">
                <a16:creationId xmlns:a16="http://schemas.microsoft.com/office/drawing/2014/main" id="{6D0B1120-806C-3548-964A-9ADB2C3940D8}"/>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13" name="AutoShape 9" descr="Badge level for project 1917 is 15%">
            <a:extLst>
              <a:ext uri="{FF2B5EF4-FFF2-40B4-BE49-F238E27FC236}">
                <a16:creationId xmlns:a16="http://schemas.microsoft.com/office/drawing/2014/main" id="{6712E6A2-6791-5447-BA71-8F073A9E3C4C}"/>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14" name="AutoShape 10" descr="Badge level for project 1920 is 11%">
            <a:extLst>
              <a:ext uri="{FF2B5EF4-FFF2-40B4-BE49-F238E27FC236}">
                <a16:creationId xmlns:a16="http://schemas.microsoft.com/office/drawing/2014/main" id="{F8BED1FD-E4B5-1241-9CA1-DE9BD4CDC15F}"/>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15" name="AutoShape 11" descr="Badge level for project 1927 is 95%">
            <a:extLst>
              <a:ext uri="{FF2B5EF4-FFF2-40B4-BE49-F238E27FC236}">
                <a16:creationId xmlns:a16="http://schemas.microsoft.com/office/drawing/2014/main" id="{1711908B-9EA2-C44D-AA90-1946D68DD685}"/>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16" name="AutoShape 12" descr="Badge level for project 1928 is 85%">
            <a:extLst>
              <a:ext uri="{FF2B5EF4-FFF2-40B4-BE49-F238E27FC236}">
                <a16:creationId xmlns:a16="http://schemas.microsoft.com/office/drawing/2014/main" id="{0605FF61-873B-FD4C-90A9-8D8089373AED}"/>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17" name="AutoShape 13" descr="Badge level for project 1937 is 27%">
            <a:extLst>
              <a:ext uri="{FF2B5EF4-FFF2-40B4-BE49-F238E27FC236}">
                <a16:creationId xmlns:a16="http://schemas.microsoft.com/office/drawing/2014/main" id="{F4EECAEF-7261-D741-966A-37E25346556B}"/>
              </a:ext>
            </a:extLst>
          </p:cNvPr>
          <p:cNvSpPr>
            <a:spLocks noChangeAspect="1" noChangeArrowheads="1"/>
          </p:cNvSpPr>
          <p:nvPr/>
        </p:nvSpPr>
        <p:spPr bwMode="auto">
          <a:xfrm>
            <a:off x="3157990" y="769144"/>
            <a:ext cx="2183072"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18" name="Rectangle 14">
            <a:extLst>
              <a:ext uri="{FF2B5EF4-FFF2-40B4-BE49-F238E27FC236}">
                <a16:creationId xmlns:a16="http://schemas.microsoft.com/office/drawing/2014/main" id="{48482CAB-478F-E448-8A79-6486276F0BE3}"/>
              </a:ext>
            </a:extLst>
          </p:cNvPr>
          <p:cNvSpPr>
            <a:spLocks noChangeArrowheads="1"/>
          </p:cNvSpPr>
          <p:nvPr/>
        </p:nvSpPr>
        <p:spPr bwMode="auto">
          <a:xfrm>
            <a:off x="-36014965" y="526771"/>
            <a:ext cx="87322918" cy="4847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defTabSz="685800" eaLnBrk="0" fontAlgn="base" hangingPunct="0">
              <a:spcBef>
                <a:spcPct val="0"/>
              </a:spcBef>
              <a:spcAft>
                <a:spcPct val="0"/>
              </a:spcAft>
            </a:pPr>
            <a:br>
              <a:rPr lang="en-US" altLang="en-US" sz="1350">
                <a:latin typeface="Arial" panose="020B0604020202020204" pitchFamily="34" charset="0"/>
              </a:rPr>
            </a:br>
            <a:endParaRPr lang="en-US" altLang="en-US" sz="1350">
              <a:latin typeface="Arial" panose="020B0604020202020204" pitchFamily="34" charset="0"/>
            </a:endParaRPr>
          </a:p>
        </p:txBody>
      </p:sp>
      <p:graphicFrame>
        <p:nvGraphicFramePr>
          <p:cNvPr id="19" name="Content Placeholder 3">
            <a:extLst>
              <a:ext uri="{FF2B5EF4-FFF2-40B4-BE49-F238E27FC236}">
                <a16:creationId xmlns:a16="http://schemas.microsoft.com/office/drawing/2014/main" id="{30F0CEFF-A403-CB43-9F47-F61DE4A090AA}"/>
              </a:ext>
            </a:extLst>
          </p:cNvPr>
          <p:cNvGraphicFramePr>
            <a:graphicFrameLocks/>
          </p:cNvGraphicFramePr>
          <p:nvPr>
            <p:extLst/>
          </p:nvPr>
        </p:nvGraphicFramePr>
        <p:xfrm>
          <a:off x="4638676" y="2715138"/>
          <a:ext cx="4427265" cy="1959118"/>
        </p:xfrm>
        <a:graphic>
          <a:graphicData uri="http://schemas.openxmlformats.org/drawingml/2006/table">
            <a:tbl>
              <a:tblPr/>
              <a:tblGrid>
                <a:gridCol w="895350">
                  <a:extLst>
                    <a:ext uri="{9D8B030D-6E8A-4147-A177-3AD203B41FA5}">
                      <a16:colId xmlns:a16="http://schemas.microsoft.com/office/drawing/2014/main" val="2781393881"/>
                    </a:ext>
                  </a:extLst>
                </a:gridCol>
                <a:gridCol w="2056160">
                  <a:extLst>
                    <a:ext uri="{9D8B030D-6E8A-4147-A177-3AD203B41FA5}">
                      <a16:colId xmlns:a16="http://schemas.microsoft.com/office/drawing/2014/main" val="2134925766"/>
                    </a:ext>
                  </a:extLst>
                </a:gridCol>
                <a:gridCol w="1475755">
                  <a:extLst>
                    <a:ext uri="{9D8B030D-6E8A-4147-A177-3AD203B41FA5}">
                      <a16:colId xmlns:a16="http://schemas.microsoft.com/office/drawing/2014/main" val="180918344"/>
                    </a:ext>
                  </a:extLst>
                </a:gridCol>
              </a:tblGrid>
              <a:tr h="259887">
                <a:tc>
                  <a:txBody>
                    <a:bodyPr/>
                    <a:lstStyle/>
                    <a:p>
                      <a:pPr algn="ctr" fontAlgn="t"/>
                      <a:r>
                        <a:rPr lang="en-US" sz="700" u="none" strike="noStrike" dirty="0">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15"/>
                        </a:rPr>
                        <a:t>foghorn</a:t>
                      </a:r>
                      <a:endParaRPr lang="en-US" sz="700" dirty="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700" dirty="0">
                          <a:effectLst/>
                          <a:latin typeface="Helvetica Neue" panose="02000503000000020004" pitchFamily="2" charset="0"/>
                          <a:ea typeface="Helvetica Neue" panose="02000503000000020004" pitchFamily="2" charset="0"/>
                          <a:cs typeface="Helvetica Neue" panose="02000503000000020004" pitchFamily="2" charset="0"/>
                        </a:rPr>
                        <a:t>R package to summarize CRAN Check Results in the Terminal</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ctr" fontAlgn="t"/>
                      <a:r>
                        <a:rPr lang="en-US" sz="700" u="none" strike="noStrike" dirty="0">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16"/>
                        </a:rPr>
                        <a:t>https://github.com/fmichonneau/foghorn</a:t>
                      </a:r>
                      <a:endParaRPr lang="en-US" sz="700" dirty="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904726867"/>
                  </a:ext>
                </a:extLst>
              </a:tr>
              <a:tr h="271355">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17"/>
                        </a:rPr>
                        <a:t>osrm</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700" dirty="0">
                          <a:effectLst/>
                          <a:latin typeface="Helvetica Neue" panose="02000503000000020004" pitchFamily="2" charset="0"/>
                          <a:ea typeface="Helvetica Neue" panose="02000503000000020004" pitchFamily="2" charset="0"/>
                          <a:cs typeface="Helvetica Neue" panose="02000503000000020004" pitchFamily="2" charset="0"/>
                        </a:rPr>
                        <a:t>Shortest Paths and Travel Time from OpenStreetMap with R</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18"/>
                        </a:rPr>
                        <a:t>https://rgeomatic.hypotheses.org/category/osrm</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896027618"/>
                  </a:ext>
                </a:extLst>
              </a:tr>
              <a:tr h="514058">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19"/>
                        </a:rPr>
                        <a:t>R_Matrix</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700">
                          <a:effectLst/>
                          <a:latin typeface="Helvetica Neue" panose="02000503000000020004" pitchFamily="2" charset="0"/>
                          <a:ea typeface="Helvetica Neue" panose="02000503000000020004" pitchFamily="2" charset="0"/>
                          <a:cs typeface="Helvetica Neue" panose="02000503000000020004" pitchFamily="2" charset="0"/>
                        </a:rPr>
                        <a:t>R package for Sparse and Dense Matrix Classes and Methods</a:t>
                      </a:r>
                    </a:p>
                    <a:p>
                      <a:pPr algn="l" fontAlgn="t"/>
                      <a:r>
                        <a:rPr lang="en-US" sz="700">
                          <a:effectLst/>
                          <a:latin typeface="Helvetica Neue" panose="02000503000000020004" pitchFamily="2" charset="0"/>
                          <a:ea typeface="Helvetica Neue" panose="02000503000000020004" pitchFamily="2" charset="0"/>
                          <a:cs typeface="Helvetica Neue" panose="02000503000000020004" pitchFamily="2" charset="0"/>
                        </a:rPr>
                        <a:t>A rich hierarchy of matrix classes, including triangular, symmetric, and diagonal matrices,...</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20"/>
                        </a:rPr>
                        <a:t>http://matrix.r-forge.r-project.org</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277578136"/>
                  </a:ext>
                </a:extLst>
              </a:tr>
              <a:tr h="259887">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21"/>
                        </a:rPr>
                        <a:t>base64enc</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700">
                          <a:effectLst/>
                          <a:latin typeface="Helvetica Neue" panose="02000503000000020004" pitchFamily="2" charset="0"/>
                          <a:ea typeface="Helvetica Neue" panose="02000503000000020004" pitchFamily="2" charset="0"/>
                          <a:cs typeface="Helvetica Neue" panose="02000503000000020004" pitchFamily="2" charset="0"/>
                        </a:rPr>
                        <a:t>R tools for base64 encoding</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22"/>
                        </a:rPr>
                        <a:t>https://github.com/s-u/base64enc</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961887988"/>
                  </a:ext>
                </a:extLst>
              </a:tr>
              <a:tr h="259887">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23"/>
                        </a:rPr>
                        <a:t>ggplot2</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700">
                          <a:effectLst/>
                          <a:latin typeface="Helvetica Neue" panose="02000503000000020004" pitchFamily="2" charset="0"/>
                          <a:ea typeface="Helvetica Neue" panose="02000503000000020004" pitchFamily="2" charset="0"/>
                          <a:cs typeface="Helvetica Neue" panose="02000503000000020004" pitchFamily="2" charset="0"/>
                        </a:rPr>
                        <a:t>An implementation of the Grammar of Graphics in R</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24"/>
                        </a:rPr>
                        <a:t>https://ggplot2.tidyverse.org</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1384596374"/>
                  </a:ext>
                </a:extLst>
              </a:tr>
              <a:tr h="134157">
                <a:tc>
                  <a:txBody>
                    <a:bodyPr/>
                    <a:lstStyle/>
                    <a:p>
                      <a:pPr algn="ctr" fontAlgn="t"/>
                      <a:r>
                        <a:rPr lang="en-US" sz="700" u="none" strike="noStrike">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25"/>
                        </a:rPr>
                        <a:t>covr</a:t>
                      </a:r>
                      <a:endParaRPr lang="en-US" sz="70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700">
                          <a:effectLst/>
                          <a:latin typeface="Helvetica Neue" panose="02000503000000020004" pitchFamily="2" charset="0"/>
                          <a:ea typeface="Helvetica Neue" panose="02000503000000020004" pitchFamily="2" charset="0"/>
                          <a:cs typeface="Helvetica Neue" panose="02000503000000020004" pitchFamily="2" charset="0"/>
                        </a:rPr>
                        <a:t>Test coverage reports for R</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ctr" fontAlgn="t"/>
                      <a:r>
                        <a:rPr lang="en-US" sz="700" u="none" strike="noStrike" dirty="0">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26"/>
                        </a:rPr>
                        <a:t>https://github.com/r-lib/covr</a:t>
                      </a:r>
                      <a:endParaRPr lang="en-US" sz="700" dirty="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100319029"/>
                  </a:ext>
                </a:extLst>
              </a:tr>
              <a:tr h="259887">
                <a:tc>
                  <a:txBody>
                    <a:bodyPr/>
                    <a:lstStyle/>
                    <a:p>
                      <a:pPr algn="ctr" fontAlgn="t"/>
                      <a:r>
                        <a:rPr lang="en-US" sz="700" u="none" strike="noStrike" dirty="0">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27"/>
                        </a:rPr>
                        <a:t>datastructures</a:t>
                      </a:r>
                      <a:endParaRPr lang="en-US" sz="700" dirty="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700">
                          <a:effectLst/>
                          <a:latin typeface="Helvetica Neue" panose="02000503000000020004" pitchFamily="2" charset="0"/>
                          <a:ea typeface="Helvetica Neue" panose="02000503000000020004" pitchFamily="2" charset="0"/>
                          <a:cs typeface="Helvetica Neue" panose="02000503000000020004" pitchFamily="2" charset="0"/>
                        </a:rPr>
                        <a:t>Implementation of core data structures for R.</a:t>
                      </a: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ctr" fontAlgn="t"/>
                      <a:r>
                        <a:rPr lang="en-US" sz="700" u="none" strike="noStrike" dirty="0">
                          <a:solidFill>
                            <a:srgbClr val="337AB7"/>
                          </a:solidFill>
                          <a:effectLst/>
                          <a:latin typeface="Helvetica Neue" panose="02000503000000020004" pitchFamily="2" charset="0"/>
                          <a:ea typeface="Helvetica Neue" panose="02000503000000020004" pitchFamily="2" charset="0"/>
                          <a:cs typeface="Helvetica Neue" panose="02000503000000020004" pitchFamily="2" charset="0"/>
                          <a:hlinkClick r:id="rId28"/>
                        </a:rPr>
                        <a:t>https://dirmeier.github.io/datastructures</a:t>
                      </a:r>
                      <a:endParaRPr lang="en-US" sz="700" dirty="0">
                        <a:effectLst/>
                        <a:latin typeface="Helvetica Neue" panose="02000503000000020004" pitchFamily="2" charset="0"/>
                        <a:ea typeface="Helvetica Neue" panose="02000503000000020004" pitchFamily="2" charset="0"/>
                        <a:cs typeface="Helvetica Neue" panose="02000503000000020004" pitchFamily="2" charset="0"/>
                      </a:endParaRPr>
                    </a:p>
                  </a:txBody>
                  <a:tcPr marL="4214" marR="4214" marT="4214" marB="4214">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2280533920"/>
                  </a:ext>
                </a:extLst>
              </a:tr>
            </a:tbl>
          </a:graphicData>
        </a:graphic>
      </p:graphicFrame>
      <p:pic>
        <p:nvPicPr>
          <p:cNvPr id="20" name="Shape 933">
            <a:extLst>
              <a:ext uri="{FF2B5EF4-FFF2-40B4-BE49-F238E27FC236}">
                <a16:creationId xmlns:a16="http://schemas.microsoft.com/office/drawing/2014/main" id="{9AFDEED6-5014-AA49-959E-D6517A52D021}"/>
              </a:ext>
            </a:extLst>
          </p:cNvPr>
          <p:cNvPicPr preferRelativeResize="0"/>
          <p:nvPr/>
        </p:nvPicPr>
        <p:blipFill rotWithShape="1">
          <a:blip r:embed="rId29">
            <a:alphaModFix/>
          </a:blip>
          <a:srcRect/>
          <a:stretch/>
        </p:blipFill>
        <p:spPr>
          <a:xfrm>
            <a:off x="7646494" y="883444"/>
            <a:ext cx="1296567" cy="1269206"/>
          </a:xfrm>
          <a:prstGeom prst="rect">
            <a:avLst/>
          </a:prstGeom>
          <a:noFill/>
          <a:ln>
            <a:noFill/>
          </a:ln>
        </p:spPr>
      </p:pic>
      <p:sp>
        <p:nvSpPr>
          <p:cNvPr id="22" name="TextBox 21">
            <a:extLst>
              <a:ext uri="{FF2B5EF4-FFF2-40B4-BE49-F238E27FC236}">
                <a16:creationId xmlns:a16="http://schemas.microsoft.com/office/drawing/2014/main" id="{AAF1D554-9900-0E43-B9CE-0576A6A22B98}"/>
              </a:ext>
            </a:extLst>
          </p:cNvPr>
          <p:cNvSpPr txBox="1"/>
          <p:nvPr/>
        </p:nvSpPr>
        <p:spPr>
          <a:xfrm>
            <a:off x="95251" y="2395407"/>
            <a:ext cx="9095015" cy="276999"/>
          </a:xfrm>
          <a:prstGeom prst="rect">
            <a:avLst/>
          </a:prstGeom>
          <a:noFill/>
        </p:spPr>
        <p:txBody>
          <a:bodyPr wrap="square" rtlCol="0">
            <a:spAutoFit/>
          </a:bodyPr>
          <a:lstStyle/>
          <a:p>
            <a:pPr algn="ctr"/>
            <a:r>
              <a:rPr lang="en-US" sz="1200" b="1" dirty="0">
                <a:latin typeface="Helvetica Neue" panose="02000503000000020004" pitchFamily="2" charset="0"/>
                <a:ea typeface="Helvetica Neue" panose="02000503000000020004" pitchFamily="2" charset="0"/>
                <a:cs typeface="Helvetica Neue" panose="02000503000000020004" pitchFamily="2" charset="0"/>
              </a:rPr>
              <a:t>Sampling of the 50+ R Packages that have or in progress of achieving CII Best Practices Badge</a:t>
            </a:r>
          </a:p>
        </p:txBody>
      </p:sp>
      <p:sp>
        <p:nvSpPr>
          <p:cNvPr id="25" name="Content Placeholder 2">
            <a:extLst>
              <a:ext uri="{FF2B5EF4-FFF2-40B4-BE49-F238E27FC236}">
                <a16:creationId xmlns:a16="http://schemas.microsoft.com/office/drawing/2014/main" id="{618F0646-B295-5744-A061-2F81994A71D4}"/>
              </a:ext>
            </a:extLst>
          </p:cNvPr>
          <p:cNvSpPr txBox="1">
            <a:spLocks/>
          </p:cNvSpPr>
          <p:nvPr/>
        </p:nvSpPr>
        <p:spPr>
          <a:xfrm>
            <a:off x="164471" y="938082"/>
            <a:ext cx="7315759" cy="1687071"/>
          </a:xfrm>
          <a:prstGeom prst="rect">
            <a:avLst/>
          </a:prstGeom>
        </p:spPr>
        <p:txBody>
          <a:bodyPr vert="horz" lIns="68580" tIns="34290" rIns="68580" bIns="34290" rtlCol="0">
            <a:normAutofit fontScale="55000" lnSpcReduction="20000"/>
          </a:bodyPr>
          <a:lstStyle>
            <a:lvl1pPr marL="457189" indent="-457189" algn="l" defTabSz="609585" rtl="0" eaLnBrk="1" latinLnBrk="0" hangingPunct="1">
              <a:spcBef>
                <a:spcPct val="20000"/>
              </a:spcBef>
              <a:buClr>
                <a:srgbClr val="0230AC"/>
              </a:buClr>
              <a:buFont typeface="Arial"/>
              <a:buChar char="•"/>
              <a:defRPr sz="3200" b="0" i="0" kern="1200">
                <a:solidFill>
                  <a:schemeClr val="tx1"/>
                </a:solidFill>
                <a:latin typeface="Helvetica Neue Light"/>
                <a:ea typeface="+mn-ea"/>
                <a:cs typeface="Helvetica Neue Light"/>
              </a:defRPr>
            </a:lvl1pPr>
            <a:lvl2pPr marL="990575" indent="-380990" algn="l" defTabSz="609585" rtl="0" eaLnBrk="1" latinLnBrk="0" hangingPunct="1">
              <a:spcBef>
                <a:spcPct val="20000"/>
              </a:spcBef>
              <a:buClr>
                <a:srgbClr val="0230AC"/>
              </a:buClr>
              <a:buFont typeface="Arial"/>
              <a:buChar char="–"/>
              <a:defRPr sz="2933" b="0" i="0" kern="1200">
                <a:solidFill>
                  <a:schemeClr val="tx1"/>
                </a:solidFill>
                <a:latin typeface="Helvetica Neue Light"/>
                <a:ea typeface="+mn-ea"/>
                <a:cs typeface="Helvetica Neue Light"/>
              </a:defRPr>
            </a:lvl2pPr>
            <a:lvl3pPr marL="1523962" indent="-304792" algn="l" defTabSz="609585" rtl="0" eaLnBrk="1" latinLnBrk="0" hangingPunct="1">
              <a:spcBef>
                <a:spcPct val="20000"/>
              </a:spcBef>
              <a:buClr>
                <a:srgbClr val="0230AC"/>
              </a:buClr>
              <a:buFont typeface="Arial"/>
              <a:buChar char="•"/>
              <a:defRPr sz="2400" b="0" i="0" kern="1200">
                <a:solidFill>
                  <a:schemeClr val="tx1"/>
                </a:solidFill>
                <a:latin typeface="Helvetica Neue Light"/>
                <a:ea typeface="+mn-ea"/>
                <a:cs typeface="Helvetica Neue Light"/>
              </a:defRPr>
            </a:lvl3pPr>
            <a:lvl4pPr marL="2133547" indent="-304792" algn="l" defTabSz="609585" rtl="0" eaLnBrk="1" latinLnBrk="0" hangingPunct="1">
              <a:spcBef>
                <a:spcPct val="20000"/>
              </a:spcBef>
              <a:buClr>
                <a:srgbClr val="0230AC"/>
              </a:buClr>
              <a:buFont typeface="Arial"/>
              <a:buChar char="–"/>
              <a:defRPr sz="2400" b="0" i="0" kern="1200">
                <a:solidFill>
                  <a:schemeClr val="tx1"/>
                </a:solidFill>
                <a:latin typeface="Helvetica Neue Light"/>
                <a:ea typeface="+mn-ea"/>
                <a:cs typeface="Helvetica Neue Light"/>
              </a:defRPr>
            </a:lvl4pPr>
            <a:lvl5pPr marL="2743131" indent="-304792" algn="l" defTabSz="609585" rtl="0" eaLnBrk="1" latinLnBrk="0" hangingPunct="1">
              <a:spcBef>
                <a:spcPct val="20000"/>
              </a:spcBef>
              <a:buClr>
                <a:srgbClr val="0230AC"/>
              </a:buClr>
              <a:buFont typeface="Arial"/>
              <a:buChar char="»"/>
              <a:defRPr sz="2400" b="0" i="0" kern="1200">
                <a:solidFill>
                  <a:schemeClr val="tx1"/>
                </a:solidFill>
                <a:latin typeface="Helvetica Neue Light"/>
                <a:ea typeface="+mn-ea"/>
                <a:cs typeface="Helvetica Neue Light"/>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buNone/>
            </a:pPr>
            <a:r>
              <a:rPr lang="en-US" sz="2400" dirty="0">
                <a:solidFill>
                  <a:srgbClr val="2F2F2F"/>
                </a:solidFill>
                <a:latin typeface="Helvetica Neue" panose="02000503000000020004" pitchFamily="2" charset="0"/>
                <a:ea typeface="Helvetica Neue" panose="02000503000000020004" pitchFamily="2" charset="0"/>
                <a:cs typeface="Helvetica Neue" panose="02000503000000020004" pitchFamily="2" charset="0"/>
                <a:sym typeface="Gill Sans"/>
              </a:rPr>
              <a:t>CII Best Practices Badge makes it easier for users of open source projects to see which projects take security seriously. Introduced in May 2016, over 1,000+ FOSS projects have registered for the badge. While only 10% of the projects successfully passed, every one of them made an improvement to achieve a badge. </a:t>
            </a:r>
          </a:p>
          <a:p>
            <a:pPr marL="0" indent="0">
              <a:buNone/>
            </a:pPr>
            <a:endParaRPr lang="en-US" sz="2400" dirty="0">
              <a:solidFill>
                <a:srgbClr val="2F2F2F"/>
              </a:solidFill>
              <a:latin typeface="Helvetica Neue" panose="02000503000000020004" pitchFamily="2" charset="0"/>
              <a:ea typeface="Helvetica Neue" panose="02000503000000020004" pitchFamily="2" charset="0"/>
              <a:cs typeface="Helvetica Neue" panose="02000503000000020004" pitchFamily="2" charset="0"/>
              <a:sym typeface="Gill Sans"/>
            </a:endParaRPr>
          </a:p>
          <a:p>
            <a:pPr marL="0" indent="0">
              <a:buNone/>
            </a:pPr>
            <a:r>
              <a:rPr lang="en-US" sz="2400" dirty="0">
                <a:solidFill>
                  <a:srgbClr val="2F2F2F"/>
                </a:solidFill>
                <a:latin typeface="Helvetica Neue" panose="02000503000000020004" pitchFamily="2" charset="0"/>
                <a:ea typeface="Helvetica Neue" panose="02000503000000020004" pitchFamily="2" charset="0"/>
                <a:cs typeface="Helvetica Neue" panose="02000503000000020004" pitchFamily="2" charset="0"/>
                <a:sym typeface="Gill Sans"/>
              </a:rPr>
              <a:t>Learn more about the program and start the process with your package at </a:t>
            </a:r>
            <a:r>
              <a:rPr lang="en-US" sz="2400" dirty="0">
                <a:solidFill>
                  <a:srgbClr val="2F2F2F"/>
                </a:solidFill>
                <a:latin typeface="Helvetica Neue" panose="02000503000000020004" pitchFamily="2" charset="0"/>
                <a:ea typeface="Helvetica Neue" panose="02000503000000020004" pitchFamily="2" charset="0"/>
                <a:cs typeface="Helvetica Neue" panose="02000503000000020004" pitchFamily="2" charset="0"/>
                <a:sym typeface="Gill Sans"/>
                <a:hlinkClick r:id="rId30"/>
              </a:rPr>
              <a:t>https://bestpractices.coreinfrastructure.org/en</a:t>
            </a:r>
            <a:r>
              <a:rPr lang="en-US" sz="2400" dirty="0">
                <a:solidFill>
                  <a:srgbClr val="2F2F2F"/>
                </a:solidFill>
                <a:latin typeface="Helvetica Neue" panose="02000503000000020004" pitchFamily="2" charset="0"/>
                <a:ea typeface="Helvetica Neue" panose="02000503000000020004" pitchFamily="2" charset="0"/>
                <a:cs typeface="Helvetica Neue" panose="02000503000000020004" pitchFamily="2" charset="0"/>
                <a:sym typeface="Gill Sans"/>
              </a:rPr>
              <a:t>. Check out other R packages that have achieved a badge at </a:t>
            </a:r>
            <a:r>
              <a:rPr lang="en-US" sz="2400" dirty="0">
                <a:solidFill>
                  <a:srgbClr val="2F2F2F"/>
                </a:solidFill>
                <a:latin typeface="Helvetica Neue" panose="02000503000000020004" pitchFamily="2" charset="0"/>
                <a:ea typeface="Helvetica Neue" panose="02000503000000020004" pitchFamily="2" charset="0"/>
                <a:cs typeface="Helvetica Neue" panose="02000503000000020004" pitchFamily="2" charset="0"/>
                <a:sym typeface="Gill Sans"/>
                <a:hlinkClick r:id="rId31"/>
              </a:rPr>
              <a:t>https://bestpractices.coreinfrastructure.org/en/projects?q=R%20</a:t>
            </a:r>
            <a:r>
              <a:rPr lang="en-US" sz="2400" dirty="0">
                <a:solidFill>
                  <a:srgbClr val="2F2F2F"/>
                </a:solidFill>
                <a:latin typeface="Helvetica Neue" panose="02000503000000020004" pitchFamily="2" charset="0"/>
                <a:ea typeface="Helvetica Neue" panose="02000503000000020004" pitchFamily="2" charset="0"/>
                <a:cs typeface="Helvetica Neue" panose="02000503000000020004" pitchFamily="2" charset="0"/>
                <a:sym typeface="Gill Sans"/>
              </a:rPr>
              <a:t> </a:t>
            </a:r>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3028471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p:nvPr>
        </p:nvSpPr>
        <p:spPr>
          <a:prstGeom prst="rect">
            <a:avLst/>
          </a:prstGeom>
        </p:spPr>
        <p:txBody>
          <a:bodyPr vert="horz" lIns="91440" tIns="45720" rIns="91440" bIns="45720" rtlCol="0" anchor="ctr">
            <a:normAutofit fontScale="90000"/>
          </a:bodyPr>
          <a:lstStyle/>
          <a:p>
            <a:r>
              <a:rPr lang="en-US" dirty="0"/>
              <a:t>Continued development on R-hub to automate package quality</a:t>
            </a:r>
            <a:endParaRPr dirty="0"/>
          </a:p>
        </p:txBody>
      </p:sp>
      <p:grpSp>
        <p:nvGrpSpPr>
          <p:cNvPr id="2" name="Group 1"/>
          <p:cNvGrpSpPr/>
          <p:nvPr/>
        </p:nvGrpSpPr>
        <p:grpSpPr>
          <a:xfrm>
            <a:off x="6551525" y="1904191"/>
            <a:ext cx="2351314" cy="2690432"/>
            <a:chOff x="6325652" y="1312284"/>
            <a:chExt cx="2400970" cy="2767665"/>
          </a:xfrm>
        </p:grpSpPr>
        <p:sp>
          <p:nvSpPr>
            <p:cNvPr id="171" name="Shape 171"/>
            <p:cNvSpPr/>
            <p:nvPr/>
          </p:nvSpPr>
          <p:spPr>
            <a:xfrm>
              <a:off x="6325652" y="1312284"/>
              <a:ext cx="2400970" cy="2767665"/>
            </a:xfrm>
            <a:prstGeom prst="rect">
              <a:avLst/>
            </a:prstGeom>
            <a:solidFill>
              <a:srgbClr val="FFFFFF"/>
            </a:solidFill>
            <a:ln w="25400">
              <a:solidFill>
                <a:srgbClr val="5B5854"/>
              </a:solidFill>
              <a:miter lim="400000"/>
            </a:ln>
          </p:spPr>
          <p:txBody>
            <a:bodyPr lIns="20092" tIns="20092" rIns="20092" bIns="20092" anchor="ctr"/>
            <a:lstStyle/>
            <a:p>
              <a:pPr algn="ctr" defTabSz="231047" hangingPunct="0">
                <a:lnSpc>
                  <a:spcPct val="80000"/>
                </a:lnSpc>
                <a:defRPr sz="2800" cap="all">
                  <a:latin typeface="+mn-lt"/>
                  <a:ea typeface="+mn-ea"/>
                  <a:cs typeface="+mn-cs"/>
                  <a:sym typeface="DIN Condensed"/>
                </a:defRPr>
              </a:pPr>
              <a:endParaRPr sz="1108" kern="0" cap="all">
                <a:solidFill>
                  <a:srgbClr val="838787"/>
                </a:solidFill>
                <a:latin typeface="DIN Condensed"/>
                <a:sym typeface="DIN Condensed"/>
              </a:endParaRPr>
            </a:p>
          </p:txBody>
        </p:sp>
        <p:pic>
          <p:nvPicPr>
            <p:cNvPr id="175" name="r-hub.png"/>
            <p:cNvPicPr>
              <a:picLocks noChangeAspect="1"/>
            </p:cNvPicPr>
            <p:nvPr/>
          </p:nvPicPr>
          <p:blipFill>
            <a:blip r:embed="rId3">
              <a:extLst/>
            </a:blip>
            <a:stretch>
              <a:fillRect/>
            </a:stretch>
          </p:blipFill>
          <p:spPr>
            <a:xfrm>
              <a:off x="6459284" y="1577896"/>
              <a:ext cx="2133707" cy="2146027"/>
            </a:xfrm>
            <a:prstGeom prst="rect">
              <a:avLst/>
            </a:prstGeom>
            <a:ln w="12700">
              <a:miter lim="400000"/>
            </a:ln>
          </p:spPr>
        </p:pic>
      </p:grpSp>
      <p:sp>
        <p:nvSpPr>
          <p:cNvPr id="4" name="Content Placeholder 3">
            <a:extLst>
              <a:ext uri="{FF2B5EF4-FFF2-40B4-BE49-F238E27FC236}">
                <a16:creationId xmlns:a16="http://schemas.microsoft.com/office/drawing/2014/main" id="{F8D1A121-DF7F-6947-9BA1-31C27F9A18DC}"/>
              </a:ext>
            </a:extLst>
          </p:cNvPr>
          <p:cNvSpPr>
            <a:spLocks noGrp="1"/>
          </p:cNvSpPr>
          <p:nvPr>
            <p:ph idx="1"/>
          </p:nvPr>
        </p:nvSpPr>
        <p:spPr>
          <a:xfrm>
            <a:off x="237566" y="1200151"/>
            <a:ext cx="5954455" cy="3394472"/>
          </a:xfrm>
        </p:spPr>
        <p:txBody>
          <a:bodyPr>
            <a:normAutofit fontScale="62500" lnSpcReduction="20000"/>
          </a:bodyPr>
          <a:lstStyle/>
          <a:p>
            <a:r>
              <a:rPr lang="en-US" dirty="0"/>
              <a:t>R-hub (</a:t>
            </a:r>
            <a:r>
              <a:rPr lang="en-US" dirty="0">
                <a:hlinkClick r:id="rId4"/>
              </a:rPr>
              <a:t>https://builder.r-hub.io/</a:t>
            </a:r>
            <a:r>
              <a:rPr lang="en-US" dirty="0"/>
              <a:t>) is a service for developing, building, testing and validating R packages, which simplifies the R package development process</a:t>
            </a:r>
          </a:p>
          <a:p>
            <a:r>
              <a:rPr lang="en-US" dirty="0"/>
              <a:t>R-hub was the initial funded project by R Consortium</a:t>
            </a:r>
          </a:p>
          <a:p>
            <a:pPr lvl="1"/>
            <a:r>
              <a:rPr lang="en-US" dirty="0"/>
              <a:t>Goal to fill the void of having a service for ensuring R package build successfully and are properly packaged for inclusion in CRAN</a:t>
            </a:r>
          </a:p>
          <a:p>
            <a:pPr lvl="1"/>
            <a:r>
              <a:rPr lang="en-US" dirty="0"/>
              <a:t>Has made a significant impact on package quality submitted to CRAN</a:t>
            </a:r>
          </a:p>
          <a:p>
            <a:pPr lvl="1"/>
            <a:r>
              <a:rPr lang="en-US" dirty="0"/>
              <a:t>Open Source project, and a free service for all members of the community (</a:t>
            </a:r>
            <a:r>
              <a:rPr lang="en-US" dirty="0">
                <a:hlinkClick r:id="rId5"/>
              </a:rPr>
              <a:t>https://github.com/r-hub/</a:t>
            </a:r>
            <a:r>
              <a:rPr lang="en-US" dirty="0"/>
              <a:t>)</a:t>
            </a:r>
          </a:p>
          <a:p>
            <a:r>
              <a:rPr lang="en-US" dirty="0"/>
              <a:t>Future functionality</a:t>
            </a:r>
          </a:p>
          <a:p>
            <a:pPr lvl="1"/>
            <a:r>
              <a:rPr lang="en-US" dirty="0"/>
              <a:t>Add additional license and validation checks, along with code scanning for common package issues.</a:t>
            </a:r>
          </a:p>
          <a:p>
            <a:pPr lvl="1"/>
            <a:r>
              <a:rPr lang="en-US" dirty="0"/>
              <a:t>Integration with package repository(s).</a:t>
            </a:r>
          </a:p>
          <a:p>
            <a:pPr lvl="1"/>
            <a:r>
              <a:rPr lang="en-US" dirty="0"/>
              <a:t>Better integration with R package developer workflow.</a:t>
            </a:r>
          </a:p>
          <a:p>
            <a:endParaRPr lang="en-US" dirty="0"/>
          </a:p>
        </p:txBody>
      </p:sp>
      <p:pic>
        <p:nvPicPr>
          <p:cNvPr id="7" name="Picture 6">
            <a:extLst>
              <a:ext uri="{FF2B5EF4-FFF2-40B4-BE49-F238E27FC236}">
                <a16:creationId xmlns:a16="http://schemas.microsoft.com/office/drawing/2014/main" id="{D8B55BDF-07F4-064E-A1C6-4D29EA9F7C5F}"/>
              </a:ext>
            </a:extLst>
          </p:cNvPr>
          <p:cNvPicPr>
            <a:picLocks noChangeAspect="1"/>
          </p:cNvPicPr>
          <p:nvPr/>
        </p:nvPicPr>
        <p:blipFill rotWithShape="1">
          <a:blip r:embed="rId6"/>
          <a:srcRect b="4473"/>
          <a:stretch/>
        </p:blipFill>
        <p:spPr>
          <a:xfrm>
            <a:off x="6952325" y="818717"/>
            <a:ext cx="1549713" cy="1000640"/>
          </a:xfrm>
          <a:prstGeom prst="rect">
            <a:avLst/>
          </a:prstGeom>
        </p:spPr>
      </p:pic>
    </p:spTree>
    <p:extLst>
      <p:ext uri="{BB962C8B-B14F-4D97-AF65-F5344CB8AC3E}">
        <p14:creationId xmlns:p14="http://schemas.microsoft.com/office/powerpoint/2010/main" val="869845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Creating spaces for industry to drive consensus and tools for collaboration</a:t>
            </a:r>
          </a:p>
        </p:txBody>
      </p:sp>
      <p:sp>
        <p:nvSpPr>
          <p:cNvPr id="3" name="Content Placeholder 2"/>
          <p:cNvSpPr>
            <a:spLocks noGrp="1"/>
          </p:cNvSpPr>
          <p:nvPr>
            <p:ph idx="1"/>
          </p:nvPr>
        </p:nvSpPr>
        <p:spPr>
          <a:xfrm>
            <a:off x="237566" y="1200151"/>
            <a:ext cx="6219678" cy="3394472"/>
          </a:xfrm>
          <a:prstGeom prst="rect">
            <a:avLst/>
          </a:prstGeom>
        </p:spPr>
        <p:txBody>
          <a:bodyPr>
            <a:normAutofit fontScale="85000" lnSpcReduction="20000"/>
          </a:bodyPr>
          <a:lstStyle/>
          <a:p>
            <a:r>
              <a:rPr lang="en-US" dirty="0"/>
              <a:t>Hosting R/Pharma and R/Medicine working groups which are building vertical industry consensus.</a:t>
            </a:r>
          </a:p>
          <a:p>
            <a:pPr lvl="1"/>
            <a:r>
              <a:rPr lang="en-US" dirty="0"/>
              <a:t>PSI AIMS SIG focusing on Pharma industry regulatory compliance</a:t>
            </a:r>
          </a:p>
          <a:p>
            <a:r>
              <a:rPr lang="en-US" dirty="0"/>
              <a:t>All industry efforts benefit from R Consortium community wide efforts</a:t>
            </a:r>
          </a:p>
          <a:p>
            <a:pPr lvl="1"/>
            <a:r>
              <a:rPr lang="en-US" dirty="0"/>
              <a:t>CII Best Practices badging program and R-Hub for R package standards</a:t>
            </a:r>
          </a:p>
          <a:p>
            <a:pPr lvl="1"/>
            <a:r>
              <a:rPr lang="en-US" dirty="0"/>
              <a:t>R Consortium Working Groups program for collaboration tools and space</a:t>
            </a:r>
          </a:p>
          <a:p>
            <a:pPr lvl="1"/>
            <a:r>
              <a:rPr lang="en-US" dirty="0"/>
              <a:t>Future R Certification Program to ensure R users have a common baseline of knowledge</a:t>
            </a:r>
          </a:p>
        </p:txBody>
      </p:sp>
      <p:pic>
        <p:nvPicPr>
          <p:cNvPr id="4" name="Picture 3">
            <a:extLst>
              <a:ext uri="{FF2B5EF4-FFF2-40B4-BE49-F238E27FC236}">
                <a16:creationId xmlns:a16="http://schemas.microsoft.com/office/drawing/2014/main" id="{360433BE-FF13-B842-B1CF-7E053D9E7F09}"/>
              </a:ext>
            </a:extLst>
          </p:cNvPr>
          <p:cNvPicPr>
            <a:picLocks noChangeAspect="1"/>
          </p:cNvPicPr>
          <p:nvPr/>
        </p:nvPicPr>
        <p:blipFill>
          <a:blip r:embed="rId2"/>
          <a:stretch>
            <a:fillRect/>
          </a:stretch>
        </p:blipFill>
        <p:spPr>
          <a:xfrm>
            <a:off x="6355645" y="1353706"/>
            <a:ext cx="2698326" cy="935982"/>
          </a:xfrm>
          <a:prstGeom prst="rect">
            <a:avLst/>
          </a:prstGeom>
        </p:spPr>
      </p:pic>
      <p:sp>
        <p:nvSpPr>
          <p:cNvPr id="5" name="Rectangle 4">
            <a:extLst>
              <a:ext uri="{FF2B5EF4-FFF2-40B4-BE49-F238E27FC236}">
                <a16:creationId xmlns:a16="http://schemas.microsoft.com/office/drawing/2014/main" id="{49E2C51B-7AD9-CE4F-8246-556A4AEB9397}"/>
              </a:ext>
            </a:extLst>
          </p:cNvPr>
          <p:cNvSpPr/>
          <p:nvPr/>
        </p:nvSpPr>
        <p:spPr>
          <a:xfrm>
            <a:off x="6753099" y="2289688"/>
            <a:ext cx="1980029" cy="369332"/>
          </a:xfrm>
          <a:prstGeom prst="rect">
            <a:avLst/>
          </a:prstGeom>
        </p:spPr>
        <p:txBody>
          <a:bodyPr wrap="none">
            <a:spAutoFit/>
          </a:bodyPr>
          <a:lstStyle/>
          <a:p>
            <a:pPr algn="ctr" defTabSz="457189"/>
            <a:r>
              <a:rPr lang="en-US" b="1" dirty="0">
                <a:solidFill>
                  <a:srgbClr val="FFFFFF"/>
                </a:solidFill>
                <a:latin typeface="helvetica" pitchFamily="2" charset="0"/>
                <a:hlinkClick r:id="rId3" tooltip="R/Medicine 2018"/>
              </a:rPr>
              <a:t>R/Medicine 2018</a:t>
            </a:r>
            <a:endParaRPr lang="en-US" b="1" dirty="0">
              <a:solidFill>
                <a:srgbClr val="2B2B2B"/>
              </a:solidFill>
              <a:latin typeface="helvetica" pitchFamily="2" charset="0"/>
            </a:endParaRPr>
          </a:p>
        </p:txBody>
      </p:sp>
    </p:spTree>
    <p:extLst>
      <p:ext uri="{BB962C8B-B14F-4D97-AF65-F5344CB8AC3E}">
        <p14:creationId xmlns:p14="http://schemas.microsoft.com/office/powerpoint/2010/main" val="17415880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get involved?</a:t>
            </a:r>
          </a:p>
        </p:txBody>
      </p:sp>
      <p:pic>
        <p:nvPicPr>
          <p:cNvPr id="4" name="Picture 2" descr="C:\Users\Tayyab\Desktop\gwallacelf\16.jpg"/>
          <p:cNvPicPr>
            <a:picLocks noChangeAspect="1" noChangeArrowheads="1"/>
          </p:cNvPicPr>
          <p:nvPr/>
        </p:nvPicPr>
        <p:blipFill>
          <a:blip r:embed="rId2"/>
          <a:srcRect/>
          <a:stretch>
            <a:fillRect/>
          </a:stretch>
        </p:blipFill>
        <p:spPr bwMode="auto">
          <a:xfrm>
            <a:off x="-2262" y="807395"/>
            <a:ext cx="9125985" cy="3929976"/>
          </a:xfrm>
          <a:prstGeom prst="rect">
            <a:avLst/>
          </a:prstGeom>
          <a:noFill/>
        </p:spPr>
      </p:pic>
      <p:sp>
        <p:nvSpPr>
          <p:cNvPr id="5" name="Rectangle 4">
            <a:extLst>
              <a:ext uri="{FF2B5EF4-FFF2-40B4-BE49-F238E27FC236}">
                <a16:creationId xmlns:a16="http://schemas.microsoft.com/office/drawing/2014/main" id="{5DCE3D2E-D3D2-4F9B-B6AE-0A8C3A3B3AB6}"/>
              </a:ext>
            </a:extLst>
          </p:cNvPr>
          <p:cNvSpPr/>
          <p:nvPr/>
        </p:nvSpPr>
        <p:spPr>
          <a:xfrm>
            <a:off x="4015060" y="1014375"/>
            <a:ext cx="5013152" cy="3657098"/>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 name="Content Placeholder 4"/>
          <p:cNvSpPr>
            <a:spLocks noGrp="1"/>
          </p:cNvSpPr>
          <p:nvPr>
            <p:ph idx="1"/>
          </p:nvPr>
        </p:nvSpPr>
        <p:spPr>
          <a:xfrm>
            <a:off x="4145896" y="3916814"/>
            <a:ext cx="4544928" cy="517824"/>
          </a:xfrm>
        </p:spPr>
        <p:txBody>
          <a:bodyPr anchor="ctr">
            <a:noAutofit/>
          </a:bodyPr>
          <a:lstStyle/>
          <a:p>
            <a:pPr marL="0" indent="0">
              <a:lnSpc>
                <a:spcPct val="100000"/>
              </a:lnSpc>
              <a:spcAft>
                <a:spcPts val="0"/>
              </a:spcAft>
              <a:buClr>
                <a:schemeClr val="accent1">
                  <a:lumMod val="50000"/>
                </a:schemeClr>
              </a:buClr>
              <a:buNone/>
            </a:pPr>
            <a:r>
              <a:rPr lang="en-GB" sz="1200" dirty="0">
                <a:solidFill>
                  <a:srgbClr val="000000"/>
                </a:solidFill>
              </a:rPr>
              <a:t>Have your organization support R Consortium with membership </a:t>
            </a:r>
          </a:p>
          <a:p>
            <a:pPr marL="0" indent="0">
              <a:buClr>
                <a:schemeClr val="accent1">
                  <a:lumMod val="50000"/>
                </a:schemeClr>
              </a:buClr>
              <a:buNone/>
            </a:pPr>
            <a:r>
              <a:rPr lang="en-GB" sz="1000" dirty="0">
                <a:hlinkClick r:id="rId3"/>
              </a:rPr>
              <a:t>https://www.r-consortium.org/about/join</a:t>
            </a:r>
            <a:endParaRPr lang="en-GB" sz="1000" dirty="0"/>
          </a:p>
        </p:txBody>
      </p:sp>
      <p:sp>
        <p:nvSpPr>
          <p:cNvPr id="7" name="Rectangle 6">
            <a:extLst>
              <a:ext uri="{FF2B5EF4-FFF2-40B4-BE49-F238E27FC236}">
                <a16:creationId xmlns:a16="http://schemas.microsoft.com/office/drawing/2014/main" id="{EBCA300A-16A5-4264-9A4A-FCA240915100}"/>
              </a:ext>
            </a:extLst>
          </p:cNvPr>
          <p:cNvSpPr/>
          <p:nvPr/>
        </p:nvSpPr>
        <p:spPr>
          <a:xfrm>
            <a:off x="4145896" y="1099209"/>
            <a:ext cx="4882316" cy="553998"/>
          </a:xfrm>
          <a:prstGeom prst="rect">
            <a:avLst/>
          </a:prstGeom>
        </p:spPr>
        <p:txBody>
          <a:bodyPr wrap="square">
            <a:spAutoFit/>
          </a:bodyPr>
          <a:lstStyle/>
          <a:p>
            <a:pPr>
              <a:buClr>
                <a:schemeClr val="accent1">
                  <a:lumMod val="50000"/>
                </a:schemeClr>
              </a:buClr>
            </a:pPr>
            <a:r>
              <a:rPr lang="en-GB" dirty="0">
                <a:latin typeface="Helvetica Neue Light" charset="0"/>
                <a:ea typeface="Helvetica Neue Light" charset="0"/>
                <a:cs typeface="Helvetica Neue Light" charset="0"/>
              </a:rPr>
              <a:t>Visit</a:t>
            </a:r>
            <a:r>
              <a:rPr lang="en-GB" sz="1800" dirty="0">
                <a:latin typeface="Helvetica Neue Light" charset="0"/>
                <a:ea typeface="Helvetica Neue Light" charset="0"/>
                <a:cs typeface="Helvetica Neue Light" charset="0"/>
              </a:rPr>
              <a:t> R Consortium website</a:t>
            </a:r>
          </a:p>
          <a:p>
            <a:pPr>
              <a:buClr>
                <a:schemeClr val="accent1">
                  <a:lumMod val="50000"/>
                </a:schemeClr>
              </a:buClr>
            </a:pPr>
            <a:r>
              <a:rPr lang="en-GB" sz="1200" dirty="0">
                <a:latin typeface="Helvetica Neue Light" charset="0"/>
                <a:ea typeface="Helvetica Neue Light" charset="0"/>
                <a:cs typeface="Helvetica Neue Light" charset="0"/>
                <a:hlinkClick r:id="rId4"/>
              </a:rPr>
              <a:t>https://www.r-consortium.org/</a:t>
            </a:r>
            <a:r>
              <a:rPr lang="en-GB" sz="1200" dirty="0">
                <a:latin typeface="Helvetica Neue Light" charset="0"/>
                <a:ea typeface="Helvetica Neue Light" charset="0"/>
                <a:cs typeface="Helvetica Neue Light" charset="0"/>
              </a:rPr>
              <a:t> </a:t>
            </a:r>
          </a:p>
        </p:txBody>
      </p:sp>
      <p:sp>
        <p:nvSpPr>
          <p:cNvPr id="8" name="Rectangle 7">
            <a:extLst>
              <a:ext uri="{FF2B5EF4-FFF2-40B4-BE49-F238E27FC236}">
                <a16:creationId xmlns:a16="http://schemas.microsoft.com/office/drawing/2014/main" id="{83D6FDBC-1E06-4FF4-9D5A-7A42F0653E1C}"/>
              </a:ext>
            </a:extLst>
          </p:cNvPr>
          <p:cNvSpPr/>
          <p:nvPr/>
        </p:nvSpPr>
        <p:spPr>
          <a:xfrm>
            <a:off x="4154293" y="2011927"/>
            <a:ext cx="4536531" cy="523220"/>
          </a:xfrm>
          <a:prstGeom prst="rect">
            <a:avLst/>
          </a:prstGeom>
        </p:spPr>
        <p:txBody>
          <a:bodyPr wrap="square">
            <a:spAutoFit/>
          </a:bodyPr>
          <a:lstStyle/>
          <a:p>
            <a:pPr>
              <a:buClr>
                <a:schemeClr val="accent1">
                  <a:lumMod val="50000"/>
                </a:schemeClr>
              </a:buClr>
            </a:pPr>
            <a:r>
              <a:rPr lang="en-GB" sz="1600" dirty="0">
                <a:latin typeface="Helvetica Neue Light" charset="0"/>
                <a:ea typeface="Helvetica Neue Light" charset="0"/>
                <a:cs typeface="Helvetica Neue Light" charset="0"/>
              </a:rPr>
              <a:t>Learn about ISC funded and sponsored work</a:t>
            </a:r>
          </a:p>
          <a:p>
            <a:pPr>
              <a:buClr>
                <a:schemeClr val="accent1">
                  <a:lumMod val="50000"/>
                </a:schemeClr>
              </a:buClr>
            </a:pPr>
            <a:r>
              <a:rPr lang="en-GB" sz="1200" dirty="0">
                <a:latin typeface="Helvetica Neue Light" charset="0"/>
                <a:ea typeface="Helvetica Neue Light" charset="0"/>
                <a:cs typeface="Helvetica Neue Light" charset="0"/>
                <a:hlinkClick r:id="rId5"/>
              </a:rPr>
              <a:t>https://www.r-consortium.org/projects/</a:t>
            </a:r>
            <a:endParaRPr lang="en-GB" sz="1200" dirty="0">
              <a:latin typeface="Helvetica Neue Light" charset="0"/>
              <a:ea typeface="Helvetica Neue Light" charset="0"/>
              <a:cs typeface="Helvetica Neue Light" charset="0"/>
            </a:endParaRPr>
          </a:p>
        </p:txBody>
      </p:sp>
      <p:sp>
        <p:nvSpPr>
          <p:cNvPr id="9" name="Rectangle 8">
            <a:extLst>
              <a:ext uri="{FF2B5EF4-FFF2-40B4-BE49-F238E27FC236}">
                <a16:creationId xmlns:a16="http://schemas.microsoft.com/office/drawing/2014/main" id="{E5E5FB51-67E9-46D6-AEC0-60347C065FCB}"/>
              </a:ext>
            </a:extLst>
          </p:cNvPr>
          <p:cNvSpPr/>
          <p:nvPr/>
        </p:nvSpPr>
        <p:spPr>
          <a:xfrm>
            <a:off x="4148621" y="2986009"/>
            <a:ext cx="4879591" cy="538609"/>
          </a:xfrm>
          <a:prstGeom prst="rect">
            <a:avLst/>
          </a:prstGeom>
        </p:spPr>
        <p:txBody>
          <a:bodyPr wrap="square">
            <a:spAutoFit/>
          </a:bodyPr>
          <a:lstStyle/>
          <a:p>
            <a:pPr>
              <a:buClr>
                <a:schemeClr val="accent1">
                  <a:lumMod val="50000"/>
                </a:schemeClr>
              </a:buClr>
            </a:pPr>
            <a:r>
              <a:rPr lang="en-GB" sz="1800" dirty="0">
                <a:latin typeface="Helvetica Neue Light" charset="0"/>
                <a:ea typeface="Helvetica Neue Light" charset="0"/>
                <a:cs typeface="Helvetica Neue Light" charset="0"/>
              </a:rPr>
              <a:t>Learn about the RUGS program</a:t>
            </a:r>
          </a:p>
          <a:p>
            <a:pPr>
              <a:buClr>
                <a:schemeClr val="accent1">
                  <a:lumMod val="50000"/>
                </a:schemeClr>
              </a:buClr>
            </a:pPr>
            <a:r>
              <a:rPr lang="en-GB" sz="1100" dirty="0">
                <a:latin typeface="Helvetica Neue Light" charset="0"/>
                <a:ea typeface="Helvetica Neue Light" charset="0"/>
                <a:cs typeface="Helvetica Neue Light" charset="0"/>
                <a:hlinkClick r:id="rId6"/>
              </a:rPr>
              <a:t>https://www.r-consortium.org/projects/r-user-group-support-program</a:t>
            </a:r>
            <a:endParaRPr lang="en-GB" sz="1100" dirty="0">
              <a:latin typeface="Helvetica Neue Light" charset="0"/>
              <a:ea typeface="Helvetica Neue Light" charset="0"/>
              <a:cs typeface="Helvetica Neue Light" charset="0"/>
            </a:endParaRPr>
          </a:p>
        </p:txBody>
      </p:sp>
    </p:spTree>
    <p:extLst>
      <p:ext uri="{BB962C8B-B14F-4D97-AF65-F5344CB8AC3E}">
        <p14:creationId xmlns:p14="http://schemas.microsoft.com/office/powerpoint/2010/main" val="5096522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CA" dirty="0"/>
              <a:t>Questions?</a:t>
            </a:r>
            <a:endParaRPr lang="en-US" dirty="0"/>
          </a:p>
        </p:txBody>
      </p:sp>
    </p:spTree>
    <p:extLst>
      <p:ext uri="{BB962C8B-B14F-4D97-AF65-F5344CB8AC3E}">
        <p14:creationId xmlns:p14="http://schemas.microsoft.com/office/powerpoint/2010/main" val="17327589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But with growth, come challenges</a:t>
            </a:r>
          </a:p>
        </p:txBody>
      </p:sp>
      <p:sp>
        <p:nvSpPr>
          <p:cNvPr id="3" name="Content Placeholder 2"/>
          <p:cNvSpPr>
            <a:spLocks noGrp="1"/>
          </p:cNvSpPr>
          <p:nvPr>
            <p:ph idx="1"/>
          </p:nvPr>
        </p:nvSpPr>
        <p:spPr/>
        <p:txBody>
          <a:bodyPr numCol="2">
            <a:normAutofit fontScale="62500" lnSpcReduction="20000"/>
          </a:bodyPr>
          <a:lstStyle/>
          <a:p>
            <a:r>
              <a:rPr lang="en-US" dirty="0"/>
              <a:t>’The official documentation is written as though for people already R experts and is almost completely useless for beginners. It took me at least a couple of years to figure out how to read help pages!’</a:t>
            </a:r>
          </a:p>
          <a:p>
            <a:r>
              <a:rPr lang="en-US" dirty="0"/>
              <a:t>‘Why n number of packages are there to do same task? Decision tree is produced nicely by cutter command but still apart exists. We need to take out the not so good packages and retain the best in a newly launched list of packages.’</a:t>
            </a:r>
          </a:p>
          <a:p>
            <a:r>
              <a:rPr lang="en-US" dirty="0"/>
              <a:t>‘Not all packages are maintained in a consistent way, lack of backward compatibility, poor readability, and rather infrequent updates.’</a:t>
            </a:r>
          </a:p>
          <a:p>
            <a:r>
              <a:rPr lang="en-US" dirty="0"/>
              <a:t>'Working seriously on internationalization.’</a:t>
            </a:r>
          </a:p>
          <a:p>
            <a:r>
              <a:rPr lang="en-US" dirty="0"/>
              <a:t>'Supporting participation of underrepresented minorities in the community.’</a:t>
            </a:r>
          </a:p>
          <a:p>
            <a:r>
              <a:rPr lang="en-US" dirty="0"/>
              <a:t>'Helping to ensure that the development and improvement of R itself is sustainable in the future. I'm concerned that R Core members and CRAN volunteers are being asked to do too much work with no compensation, and that this is unsustainable.’</a:t>
            </a:r>
          </a:p>
          <a:p>
            <a:r>
              <a:rPr lang="en-US" dirty="0"/>
              <a:t>'Trying to align how packages work a bit more. Not to say a heavy hand should apply here. Maybe packages that meet certain standards get a certified sticker'</a:t>
            </a:r>
          </a:p>
        </p:txBody>
      </p:sp>
      <p:sp>
        <p:nvSpPr>
          <p:cNvPr id="4" name="Rectangle 3"/>
          <p:cNvSpPr/>
          <p:nvPr/>
        </p:nvSpPr>
        <p:spPr>
          <a:xfrm>
            <a:off x="0" y="4774168"/>
            <a:ext cx="9144000" cy="369332"/>
          </a:xfrm>
          <a:prstGeom prst="rect">
            <a:avLst/>
          </a:prstGeom>
        </p:spPr>
        <p:txBody>
          <a:bodyPr wrap="square">
            <a:spAutoFit/>
          </a:bodyPr>
          <a:lstStyle/>
          <a:p>
            <a:pPr algn="ctr"/>
            <a:r>
              <a:rPr lang="en-US" i="1" dirty="0">
                <a:solidFill>
                  <a:schemeClr val="bg1"/>
                </a:solidFill>
                <a:latin typeface="Helvetica Neue" charset="0"/>
                <a:ea typeface="Helvetica Neue" charset="0"/>
                <a:cs typeface="Helvetica Neue" charset="0"/>
              </a:rPr>
              <a:t>Source: R Consortium Community Survey 2017</a:t>
            </a:r>
          </a:p>
        </p:txBody>
      </p:sp>
    </p:spTree>
    <p:extLst>
      <p:ext uri="{BB962C8B-B14F-4D97-AF65-F5344CB8AC3E}">
        <p14:creationId xmlns:p14="http://schemas.microsoft.com/office/powerpoint/2010/main" val="12432470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Increasing enterprise use of R brings new needs</a:t>
            </a:r>
          </a:p>
        </p:txBody>
      </p:sp>
      <p:sp>
        <p:nvSpPr>
          <p:cNvPr id="3" name="Content Placeholder 2"/>
          <p:cNvSpPr>
            <a:spLocks noGrp="1"/>
          </p:cNvSpPr>
          <p:nvPr>
            <p:ph idx="1"/>
          </p:nvPr>
        </p:nvSpPr>
        <p:spPr/>
        <p:txBody>
          <a:bodyPr numCol="2">
            <a:normAutofit fontScale="70000" lnSpcReduction="20000"/>
          </a:bodyPr>
          <a:lstStyle/>
          <a:p>
            <a:r>
              <a:rPr lang="en-US" dirty="0"/>
              <a:t>‘Simplifying enterprise level implementation that is cost effective for budget conscience public health facilities would be extremely well received.’</a:t>
            </a:r>
          </a:p>
          <a:p>
            <a:r>
              <a:rPr lang="en-US" dirty="0"/>
              <a:t>‘Users all want updated and more packages every day, and I have to get them certified before they can be used (corporate security policy)’</a:t>
            </a:r>
          </a:p>
          <a:p>
            <a:r>
              <a:rPr lang="en-US" dirty="0"/>
              <a:t>‘The main problem I’ve had is external dependencies. I work in a corporate environment and am not an administrator on my PC, so having to install external software means a multi-week engagement with the IT department.’</a:t>
            </a:r>
          </a:p>
          <a:p>
            <a:r>
              <a:rPr lang="en-US" dirty="0"/>
              <a:t>‘I love open source and minimal corporate meddling, but there are cases where positive corporate influence (good influence, not meddling) can be beneficial. I'm sure there are some who will disagree, but that's my stance.’ </a:t>
            </a:r>
          </a:p>
          <a:p>
            <a:r>
              <a:rPr lang="en-US" dirty="0"/>
              <a:t>‘Corporate (Microsoft, IBM) visibility to our upper-level IT managers giving R credibility.’</a:t>
            </a:r>
          </a:p>
          <a:p>
            <a:r>
              <a:rPr lang="en-US" dirty="0"/>
              <a:t>'I haven't successfully navigated our company's politics to make R a central "corporate" analytical solution. To date, it remains a tool that's isolated to my particular workstation.’  </a:t>
            </a:r>
          </a:p>
        </p:txBody>
      </p:sp>
      <p:sp>
        <p:nvSpPr>
          <p:cNvPr id="4" name="Rectangle 3"/>
          <p:cNvSpPr/>
          <p:nvPr/>
        </p:nvSpPr>
        <p:spPr>
          <a:xfrm>
            <a:off x="0" y="4774168"/>
            <a:ext cx="9144000" cy="369332"/>
          </a:xfrm>
          <a:prstGeom prst="rect">
            <a:avLst/>
          </a:prstGeom>
        </p:spPr>
        <p:txBody>
          <a:bodyPr wrap="square">
            <a:spAutoFit/>
          </a:bodyPr>
          <a:lstStyle/>
          <a:p>
            <a:pPr algn="ctr"/>
            <a:r>
              <a:rPr lang="en-US" i="1" dirty="0">
                <a:solidFill>
                  <a:schemeClr val="bg1"/>
                </a:solidFill>
                <a:latin typeface="Helvetica Neue" charset="0"/>
                <a:ea typeface="Helvetica Neue" charset="0"/>
                <a:cs typeface="Helvetica Neue" charset="0"/>
              </a:rPr>
              <a:t>Source: R Consortium Community Survey 2017</a:t>
            </a:r>
          </a:p>
        </p:txBody>
      </p:sp>
    </p:spTree>
    <p:extLst>
      <p:ext uri="{BB962C8B-B14F-4D97-AF65-F5344CB8AC3E}">
        <p14:creationId xmlns:p14="http://schemas.microsoft.com/office/powerpoint/2010/main" val="26071530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itle 1"/>
          <p:cNvSpPr>
            <a:spLocks noGrp="1"/>
          </p:cNvSpPr>
          <p:nvPr>
            <p:ph type="title"/>
          </p:nvPr>
        </p:nvSpPr>
        <p:spPr/>
        <p:txBody>
          <a:bodyPr/>
          <a:lstStyle/>
          <a:p>
            <a:r>
              <a:rPr lang="en-US" altLang="en-US" dirty="0">
                <a:latin typeface="Helvetica Neue Light" charset="0"/>
                <a:ea typeface="ＭＳ Ｐゴシック" charset="-128"/>
              </a:rPr>
              <a:t>The future for R</a:t>
            </a:r>
          </a:p>
        </p:txBody>
      </p:sp>
      <p:sp>
        <p:nvSpPr>
          <p:cNvPr id="11266" name="Content Placeholder 2"/>
          <p:cNvSpPr>
            <a:spLocks noGrp="1"/>
          </p:cNvSpPr>
          <p:nvPr>
            <p:ph idx="1"/>
          </p:nvPr>
        </p:nvSpPr>
        <p:spPr/>
        <p:txBody>
          <a:bodyPr>
            <a:normAutofit/>
          </a:bodyPr>
          <a:lstStyle/>
          <a:p>
            <a:r>
              <a:rPr lang="en-US" altLang="en-US" dirty="0">
                <a:latin typeface="Helvetica Neue Light" charset="0"/>
                <a:ea typeface="ＭＳ Ｐゴシック" charset="-128"/>
              </a:rPr>
              <a:t>Organizations are increasingly using R as an essential part of their business processes.</a:t>
            </a:r>
          </a:p>
          <a:p>
            <a:endParaRPr lang="en-US" altLang="en-US" dirty="0">
              <a:latin typeface="Helvetica Neue Light" charset="0"/>
              <a:ea typeface="ＭＳ Ｐゴシック" charset="-128"/>
            </a:endParaRPr>
          </a:p>
          <a:p>
            <a:r>
              <a:rPr lang="en-US" altLang="en-US" dirty="0">
                <a:latin typeface="Helvetica Neue Light" charset="0"/>
                <a:ea typeface="ＭＳ Ｐゴシック" charset="-128"/>
              </a:rPr>
              <a:t>Increased involvement from and alignment with R users and R stakeholders would benefit everyone.</a:t>
            </a:r>
          </a:p>
          <a:p>
            <a:pPr marL="0" indent="0">
              <a:buNone/>
            </a:pPr>
            <a:endParaRPr lang="en-US" altLang="en-US" dirty="0">
              <a:latin typeface="Helvetica Neue Light" charset="0"/>
              <a:ea typeface="ＭＳ Ｐゴシック" charset="-128"/>
            </a:endParaRPr>
          </a:p>
          <a:p>
            <a:r>
              <a:rPr lang="en-US" altLang="en-US" dirty="0">
                <a:latin typeface="Helvetica Neue Light" charset="0"/>
                <a:ea typeface="ＭＳ Ｐゴシック" charset="-128"/>
              </a:rPr>
              <a:t>The big challenge: How can the R Community scale to address the needs of the next n million users?</a:t>
            </a:r>
          </a:p>
          <a:p>
            <a:endParaRPr lang="en-US" altLang="en-US" dirty="0">
              <a:latin typeface="Helvetica Neue Light" charset="0"/>
              <a:ea typeface="ＭＳ Ｐゴシック" charset="-128"/>
            </a:endParaRPr>
          </a:p>
        </p:txBody>
      </p:sp>
    </p:spTree>
    <p:extLst>
      <p:ext uri="{BB962C8B-B14F-4D97-AF65-F5344CB8AC3E}">
        <p14:creationId xmlns:p14="http://schemas.microsoft.com/office/powerpoint/2010/main" val="8976368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48DD959-EBE2-F74F-8E3C-009E8FEC0037}"/>
              </a:ext>
            </a:extLst>
          </p:cNvPr>
          <p:cNvSpPr>
            <a:spLocks noGrp="1"/>
          </p:cNvSpPr>
          <p:nvPr>
            <p:ph type="ctrTitle"/>
          </p:nvPr>
        </p:nvSpPr>
        <p:spPr>
          <a:xfrm>
            <a:off x="4283765" y="0"/>
            <a:ext cx="4860235" cy="5143500"/>
          </a:xfrm>
        </p:spPr>
        <p:txBody>
          <a:bodyPr>
            <a:normAutofit fontScale="90000"/>
          </a:bodyPr>
          <a:lstStyle/>
          <a:p>
            <a:r>
              <a:rPr lang="en-US" dirty="0"/>
              <a:t>R Consortium’s mission is to work with and provide support to key organizations and groups developing, maintaining, distributing and using R.</a:t>
            </a:r>
          </a:p>
        </p:txBody>
      </p:sp>
    </p:spTree>
    <p:extLst>
      <p:ext uri="{BB962C8B-B14F-4D97-AF65-F5344CB8AC3E}">
        <p14:creationId xmlns:p14="http://schemas.microsoft.com/office/powerpoint/2010/main" val="15603435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 Consortium Momentum</a:t>
            </a:r>
          </a:p>
        </p:txBody>
      </p:sp>
      <p:graphicFrame>
        <p:nvGraphicFramePr>
          <p:cNvPr id="6" name="Shape 264">
            <a:extLst>
              <a:ext uri="{FF2B5EF4-FFF2-40B4-BE49-F238E27FC236}">
                <a16:creationId xmlns:a16="http://schemas.microsoft.com/office/drawing/2014/main" id="{EB8FC223-B524-AE4C-A0FB-A285080181A2}"/>
              </a:ext>
            </a:extLst>
          </p:cNvPr>
          <p:cNvGraphicFramePr/>
          <p:nvPr>
            <p:extLst>
              <p:ext uri="{D42A27DB-BD31-4B8C-83A1-F6EECF244321}">
                <p14:modId xmlns:p14="http://schemas.microsoft.com/office/powerpoint/2010/main" val="338668404"/>
              </p:ext>
            </p:extLst>
          </p:nvPr>
        </p:nvGraphicFramePr>
        <p:xfrm>
          <a:off x="934787" y="1032723"/>
          <a:ext cx="6908600" cy="3532865"/>
        </p:xfrm>
        <a:graphic>
          <a:graphicData uri="http://schemas.openxmlformats.org/drawingml/2006/table">
            <a:tbl>
              <a:tblPr>
                <a:noFill/>
              </a:tblPr>
              <a:tblGrid>
                <a:gridCol w="1753425">
                  <a:extLst>
                    <a:ext uri="{9D8B030D-6E8A-4147-A177-3AD203B41FA5}">
                      <a16:colId xmlns:a16="http://schemas.microsoft.com/office/drawing/2014/main" val="20000"/>
                    </a:ext>
                  </a:extLst>
                </a:gridCol>
                <a:gridCol w="1753425">
                  <a:extLst>
                    <a:ext uri="{9D8B030D-6E8A-4147-A177-3AD203B41FA5}">
                      <a16:colId xmlns:a16="http://schemas.microsoft.com/office/drawing/2014/main" val="20001"/>
                    </a:ext>
                  </a:extLst>
                </a:gridCol>
                <a:gridCol w="1682725">
                  <a:extLst>
                    <a:ext uri="{9D8B030D-6E8A-4147-A177-3AD203B41FA5}">
                      <a16:colId xmlns:a16="http://schemas.microsoft.com/office/drawing/2014/main" val="20002"/>
                    </a:ext>
                  </a:extLst>
                </a:gridCol>
                <a:gridCol w="1719025">
                  <a:extLst>
                    <a:ext uri="{9D8B030D-6E8A-4147-A177-3AD203B41FA5}">
                      <a16:colId xmlns:a16="http://schemas.microsoft.com/office/drawing/2014/main" val="20003"/>
                    </a:ext>
                  </a:extLst>
                </a:gridCol>
              </a:tblGrid>
              <a:tr h="1582175">
                <a:tc>
                  <a:txBody>
                    <a:bodyPr/>
                    <a:lstStyle/>
                    <a:p>
                      <a:pPr marL="0" lvl="0" indent="0" algn="ctr" rtl="0">
                        <a:spcBef>
                          <a:spcPts val="0"/>
                        </a:spcBef>
                        <a:spcAft>
                          <a:spcPts val="0"/>
                        </a:spcAft>
                        <a:buNone/>
                      </a:pPr>
                      <a:r>
                        <a:rPr lang="en" sz="4000" b="1" dirty="0">
                          <a:solidFill>
                            <a:srgbClr val="1F608B"/>
                          </a:solidFill>
                        </a:rPr>
                        <a:t>3 </a:t>
                      </a:r>
                      <a:endParaRPr sz="4000" b="1" dirty="0"/>
                    </a:p>
                    <a:p>
                      <a:pPr marL="0" lvl="0" indent="0" algn="ctr" rtl="0">
                        <a:spcBef>
                          <a:spcPts val="0"/>
                        </a:spcBef>
                        <a:spcAft>
                          <a:spcPts val="0"/>
                        </a:spcAft>
                        <a:buNone/>
                      </a:pPr>
                      <a:r>
                        <a:rPr lang="en" dirty="0">
                          <a:solidFill>
                            <a:srgbClr val="404146"/>
                          </a:solidFill>
                        </a:rPr>
                        <a:t>years since launch</a:t>
                      </a:r>
                      <a:endParaRPr dirty="0">
                        <a:solidFill>
                          <a:srgbClr val="404146"/>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4000" b="1" dirty="0">
                          <a:solidFill>
                            <a:srgbClr val="1F608B"/>
                          </a:solidFill>
                        </a:rPr>
                        <a:t>$650k+</a:t>
                      </a:r>
                      <a:br>
                        <a:rPr lang="en" sz="1600" b="1" dirty="0">
                          <a:solidFill>
                            <a:schemeClr val="lt1"/>
                          </a:solidFill>
                        </a:rPr>
                      </a:br>
                      <a:r>
                        <a:rPr lang="en" dirty="0">
                          <a:solidFill>
                            <a:srgbClr val="404146"/>
                          </a:solidFill>
                        </a:rPr>
                        <a:t>Grant dollars awarded</a:t>
                      </a:r>
                      <a:endParaRPr sz="4000" b="1" dirty="0">
                        <a:solidFill>
                          <a:schemeClr val="accent5"/>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4000" b="1" dirty="0">
                          <a:solidFill>
                            <a:schemeClr val="accent2"/>
                          </a:solidFill>
                        </a:rPr>
                        <a:t>30+</a:t>
                      </a:r>
                      <a:endParaRPr sz="4000" b="1" dirty="0">
                        <a:solidFill>
                          <a:schemeClr val="accent2"/>
                        </a:solidFill>
                      </a:endParaRPr>
                    </a:p>
                    <a:p>
                      <a:pPr marL="0" lvl="0" indent="0" algn="ctr" rtl="0">
                        <a:spcBef>
                          <a:spcPts val="0"/>
                        </a:spcBef>
                        <a:spcAft>
                          <a:spcPts val="0"/>
                        </a:spcAft>
                        <a:buNone/>
                      </a:pPr>
                      <a:r>
                        <a:rPr lang="en" dirty="0">
                          <a:solidFill>
                            <a:srgbClr val="404146"/>
                          </a:solidFill>
                        </a:rPr>
                        <a:t>Funded Projects</a:t>
                      </a:r>
                      <a:endParaRPr dirty="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4000" b="1" dirty="0">
                          <a:solidFill>
                            <a:schemeClr val="accent5"/>
                          </a:solidFill>
                        </a:rPr>
                        <a:t>10+</a:t>
                      </a:r>
                      <a:br>
                        <a:rPr lang="en" sz="1600" b="1" dirty="0">
                          <a:solidFill>
                            <a:schemeClr val="lt1"/>
                          </a:solidFill>
                        </a:rPr>
                      </a:br>
                      <a:r>
                        <a:rPr lang="en" dirty="0">
                          <a:solidFill>
                            <a:srgbClr val="404146"/>
                          </a:solidFill>
                        </a:rPr>
                        <a:t>Hosted Working Groups</a:t>
                      </a:r>
                      <a:endParaRPr sz="4000" b="1" dirty="0">
                        <a:solidFill>
                          <a:srgbClr val="1F608B"/>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582175">
                <a:tc>
                  <a:txBody>
                    <a:bodyPr/>
                    <a:lstStyle/>
                    <a:p>
                      <a:pPr marL="0" lvl="0" indent="0" algn="ctr" rtl="0">
                        <a:spcBef>
                          <a:spcPts val="0"/>
                        </a:spcBef>
                        <a:spcAft>
                          <a:spcPts val="0"/>
                        </a:spcAft>
                        <a:buNone/>
                      </a:pPr>
                      <a:r>
                        <a:rPr lang="en" sz="4000" b="1" dirty="0">
                          <a:solidFill>
                            <a:srgbClr val="959595"/>
                          </a:solidFill>
                        </a:rPr>
                        <a:t>150+</a:t>
                      </a:r>
                      <a:br>
                        <a:rPr lang="en" sz="1600" b="1" dirty="0">
                          <a:solidFill>
                            <a:schemeClr val="lt1"/>
                          </a:solidFill>
                        </a:rPr>
                      </a:br>
                      <a:r>
                        <a:rPr lang="en-US" dirty="0">
                          <a:solidFill>
                            <a:srgbClr val="404146"/>
                          </a:solidFill>
                        </a:rPr>
                        <a:t>Sponsored R Meetups</a:t>
                      </a:r>
                    </a:p>
                    <a:p>
                      <a:pPr marL="0" lvl="0" indent="0" algn="ctr" rtl="0">
                        <a:spcBef>
                          <a:spcPts val="0"/>
                        </a:spcBef>
                        <a:spcAft>
                          <a:spcPts val="0"/>
                        </a:spcAft>
                        <a:buNone/>
                      </a:pPr>
                      <a:endParaRPr lang="en-US" dirty="0">
                        <a:solidFill>
                          <a:srgbClr val="404146"/>
                        </a:solidFill>
                      </a:endParaRPr>
                    </a:p>
                    <a:p>
                      <a:pPr marL="0" lvl="0" indent="0" algn="ctr" rtl="0">
                        <a:spcBef>
                          <a:spcPts val="0"/>
                        </a:spcBef>
                        <a:spcAft>
                          <a:spcPts val="0"/>
                        </a:spcAft>
                        <a:buNone/>
                      </a:pPr>
                      <a:endParaRPr dirty="0">
                        <a:solidFill>
                          <a:srgbClr val="404146"/>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4000" b="1" dirty="0">
                          <a:solidFill>
                            <a:srgbClr val="1F608B"/>
                          </a:solidFill>
                        </a:rPr>
                        <a:t>15+</a:t>
                      </a:r>
                      <a:br>
                        <a:rPr lang="en" sz="1600" b="1" dirty="0">
                          <a:solidFill>
                            <a:schemeClr val="lt1"/>
                          </a:solidFill>
                        </a:rPr>
                      </a:br>
                      <a:r>
                        <a:rPr lang="en" dirty="0">
                          <a:solidFill>
                            <a:srgbClr val="404146"/>
                          </a:solidFill>
                        </a:rPr>
                        <a:t>Supported R Community Events</a:t>
                      </a:r>
                    </a:p>
                    <a:p>
                      <a:pPr marL="0" lvl="0" indent="0" algn="ctr" rtl="0">
                        <a:spcBef>
                          <a:spcPts val="0"/>
                        </a:spcBef>
                        <a:spcAft>
                          <a:spcPts val="0"/>
                        </a:spcAft>
                        <a:buClr>
                          <a:srgbClr val="000000"/>
                        </a:buClr>
                        <a:buSzPts val="1100"/>
                        <a:buFont typeface="Arial"/>
                        <a:buNone/>
                      </a:pPr>
                      <a:endParaRPr dirty="0">
                        <a:solidFill>
                          <a:srgbClr val="404146"/>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4000" b="1" dirty="0">
                          <a:solidFill>
                            <a:schemeClr val="accent5"/>
                          </a:solidFill>
                        </a:rPr>
                        <a:t>50k+</a:t>
                      </a:r>
                      <a:br>
                        <a:rPr lang="en" sz="1600" b="1" dirty="0">
                          <a:solidFill>
                            <a:schemeClr val="lt1"/>
                          </a:solidFill>
                        </a:rPr>
                      </a:br>
                      <a:r>
                        <a:rPr lang="en" dirty="0">
                          <a:solidFill>
                            <a:srgbClr val="404146"/>
                          </a:solidFill>
                        </a:rPr>
                        <a:t>R users members of supported meetups</a:t>
                      </a: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4000" b="1" dirty="0">
                          <a:solidFill>
                            <a:schemeClr val="lt2"/>
                          </a:solidFill>
                        </a:rPr>
                        <a:t>3</a:t>
                      </a:r>
                      <a:br>
                        <a:rPr lang="en" sz="1600" b="1" dirty="0">
                          <a:solidFill>
                            <a:schemeClr val="lt1"/>
                          </a:solidFill>
                        </a:rPr>
                      </a:br>
                      <a:r>
                        <a:rPr lang="en" dirty="0" err="1">
                          <a:solidFill>
                            <a:srgbClr val="404146"/>
                          </a:solidFill>
                        </a:rPr>
                        <a:t>useR</a:t>
                      </a:r>
                      <a:r>
                        <a:rPr lang="en" dirty="0">
                          <a:solidFill>
                            <a:srgbClr val="404146"/>
                          </a:solidFill>
                        </a:rPr>
                        <a:t>! events sponsored</a:t>
                      </a:r>
                    </a:p>
                    <a:p>
                      <a:pPr marL="0" lvl="0" indent="0" algn="ctr" rtl="0">
                        <a:spcBef>
                          <a:spcPts val="0"/>
                        </a:spcBef>
                        <a:spcAft>
                          <a:spcPts val="0"/>
                        </a:spcAft>
                        <a:buNone/>
                      </a:pPr>
                      <a:endParaRPr sz="4000" b="1" dirty="0">
                        <a:solidFill>
                          <a:schemeClr val="accent5"/>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1160862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sz="3200" dirty="0"/>
              <a:t>Foundations enable ecosystems by creating trust</a:t>
            </a:r>
            <a:endParaRPr lang="en-US" dirty="0"/>
          </a:p>
        </p:txBody>
      </p:sp>
      <p:sp>
        <p:nvSpPr>
          <p:cNvPr id="3" name="Content Placeholder 2"/>
          <p:cNvSpPr>
            <a:spLocks noGrp="1"/>
          </p:cNvSpPr>
          <p:nvPr>
            <p:ph type="body" idx="1"/>
          </p:nvPr>
        </p:nvSpPr>
        <p:spPr>
          <a:xfrm>
            <a:off x="317500" y="1510748"/>
            <a:ext cx="4028079" cy="2575874"/>
          </a:xfrm>
        </p:spPr>
        <p:txBody>
          <a:bodyPr>
            <a:normAutofit/>
          </a:bodyPr>
          <a:lstStyle/>
          <a:p>
            <a:pPr marL="0" indent="0">
              <a:buNone/>
            </a:pPr>
            <a:r>
              <a:rPr lang="en-US" sz="2400" dirty="0"/>
              <a:t>Successful Projects depend on members, developers, infrastructure to develop technology, which is turned into products that the market will adopt.</a:t>
            </a:r>
          </a:p>
        </p:txBody>
      </p:sp>
      <p:sp>
        <p:nvSpPr>
          <p:cNvPr id="6" name="Slide Number Placeholder 5"/>
          <p:cNvSpPr>
            <a:spLocks noGrp="1"/>
          </p:cNvSpPr>
          <p:nvPr>
            <p:ph type="sldNum" idx="12"/>
          </p:nvPr>
        </p:nvSpPr>
        <p:spPr>
          <a:prstGeom prst="rect">
            <a:avLst/>
          </a:prstGeom>
        </p:spPr>
        <p:txBody>
          <a:bodyPr/>
          <a:lstStyle/>
          <a:p>
            <a:fld id="{6C9CD605-947A-3C4E-98CB-B055F943FEBA}" type="slidenum">
              <a:rPr lang="en-US" smtClean="0"/>
              <a:pPr/>
              <a:t>8</a:t>
            </a:fld>
            <a:endParaRPr lang="en-US" dirty="0"/>
          </a:p>
        </p:txBody>
      </p:sp>
      <p:pic>
        <p:nvPicPr>
          <p:cNvPr id="19" name="Picture 1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39925" y="863433"/>
            <a:ext cx="3863636" cy="3882632"/>
          </a:xfrm>
          <a:prstGeom prst="rect">
            <a:avLst/>
          </a:prstGeom>
        </p:spPr>
      </p:pic>
      <p:pic>
        <p:nvPicPr>
          <p:cNvPr id="20" name="Picture 1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800000">
            <a:off x="5185269" y="1479621"/>
            <a:ext cx="2572946" cy="2585596"/>
          </a:xfrm>
          <a:prstGeom prst="rect">
            <a:avLst/>
          </a:prstGeom>
        </p:spPr>
      </p:pic>
      <p:sp>
        <p:nvSpPr>
          <p:cNvPr id="21" name="TextBox 20"/>
          <p:cNvSpPr txBox="1"/>
          <p:nvPr/>
        </p:nvSpPr>
        <p:spPr>
          <a:xfrm>
            <a:off x="5754682" y="2522458"/>
            <a:ext cx="1402948" cy="646331"/>
          </a:xfrm>
          <a:prstGeom prst="rect">
            <a:avLst/>
          </a:prstGeom>
          <a:noFill/>
        </p:spPr>
        <p:txBody>
          <a:bodyPr wrap="none" rtlCol="0">
            <a:spAutoFit/>
          </a:bodyPr>
          <a:lstStyle/>
          <a:p>
            <a:pPr algn="ctr"/>
            <a:endParaRPr lang="en-US" b="1" dirty="0">
              <a:solidFill>
                <a:srgbClr val="FF0000"/>
              </a:solidFill>
              <a:latin typeface="Arial" panose="020B0604020202020204" pitchFamily="34" charset="0"/>
              <a:cs typeface="Arial" panose="020B0604020202020204" pitchFamily="34" charset="0"/>
            </a:endParaRPr>
          </a:p>
          <a:p>
            <a:pPr algn="ctr"/>
            <a:r>
              <a:rPr lang="en-US" b="1" dirty="0">
                <a:solidFill>
                  <a:schemeClr val="accent1"/>
                </a:solidFill>
                <a:latin typeface="Arial" panose="020B0604020202020204" pitchFamily="34" charset="0"/>
                <a:cs typeface="Arial" panose="020B0604020202020204" pitchFamily="34" charset="0"/>
              </a:rPr>
              <a:t>Ecosystem</a:t>
            </a:r>
          </a:p>
        </p:txBody>
      </p:sp>
      <p:sp>
        <p:nvSpPr>
          <p:cNvPr id="22" name="Rectangle 21"/>
          <p:cNvSpPr/>
          <p:nvPr/>
        </p:nvSpPr>
        <p:spPr>
          <a:xfrm>
            <a:off x="5566932" y="1133501"/>
            <a:ext cx="1875955" cy="1027430"/>
          </a:xfrm>
          <a:prstGeom prst="rect">
            <a:avLst/>
          </a:prstGeom>
          <a:noFill/>
        </p:spPr>
        <p:txBody>
          <a:bodyPr spcFirstLastPara="1" wrap="none" lIns="68580" tIns="34290" rIns="68580" bIns="34290" numCol="1">
            <a:prstTxWarp prst="textArchUp">
              <a:avLst>
                <a:gd name="adj" fmla="val 10870835"/>
              </a:avLst>
            </a:prstTxWarp>
            <a:spAutoFit/>
          </a:bodyPr>
          <a:lstStyle/>
          <a:p>
            <a:pPr algn="ctr"/>
            <a:r>
              <a:rPr lang="en-US" b="1" dirty="0">
                <a:solidFill>
                  <a:schemeClr val="tx2">
                    <a:lumMod val="10000"/>
                    <a:lumOff val="90000"/>
                  </a:schemeClr>
                </a:solidFill>
                <a:latin typeface="Arial" panose="020B0604020202020204" pitchFamily="34" charset="0"/>
                <a:cs typeface="Arial" panose="020B0604020202020204" pitchFamily="34" charset="0"/>
              </a:rPr>
              <a:t>PROJECTS</a:t>
            </a:r>
          </a:p>
        </p:txBody>
      </p:sp>
      <p:sp>
        <p:nvSpPr>
          <p:cNvPr id="28" name="Rectangle 27"/>
          <p:cNvSpPr/>
          <p:nvPr/>
        </p:nvSpPr>
        <p:spPr>
          <a:xfrm rot="7423257">
            <a:off x="6507573" y="2866822"/>
            <a:ext cx="1875955" cy="1027430"/>
          </a:xfrm>
          <a:prstGeom prst="rect">
            <a:avLst/>
          </a:prstGeom>
          <a:noFill/>
        </p:spPr>
        <p:txBody>
          <a:bodyPr spcFirstLastPara="1" wrap="none" lIns="68580" tIns="34290" rIns="68580" bIns="34290" numCol="1">
            <a:prstTxWarp prst="textArchUp">
              <a:avLst>
                <a:gd name="adj" fmla="val 10870835"/>
              </a:avLst>
            </a:prstTxWarp>
            <a:spAutoFit/>
          </a:bodyPr>
          <a:lstStyle/>
          <a:p>
            <a:pPr algn="ctr"/>
            <a:r>
              <a:rPr lang="en-US" b="1" dirty="0">
                <a:solidFill>
                  <a:schemeClr val="tx2">
                    <a:lumMod val="10000"/>
                    <a:lumOff val="90000"/>
                  </a:schemeClr>
                </a:solidFill>
                <a:latin typeface="Arial" panose="020B0604020202020204" pitchFamily="34" charset="0"/>
                <a:cs typeface="Arial" panose="020B0604020202020204" pitchFamily="34" charset="0"/>
              </a:rPr>
              <a:t>PRODUCTS</a:t>
            </a:r>
          </a:p>
        </p:txBody>
      </p:sp>
      <p:sp>
        <p:nvSpPr>
          <p:cNvPr id="29" name="Rectangle 28"/>
          <p:cNvSpPr/>
          <p:nvPr/>
        </p:nvSpPr>
        <p:spPr>
          <a:xfrm rot="14224242">
            <a:off x="4563975" y="2836244"/>
            <a:ext cx="1875955" cy="1027430"/>
          </a:xfrm>
          <a:prstGeom prst="rect">
            <a:avLst/>
          </a:prstGeom>
          <a:noFill/>
        </p:spPr>
        <p:txBody>
          <a:bodyPr spcFirstLastPara="1" wrap="none" lIns="68580" tIns="34290" rIns="68580" bIns="34290" numCol="1">
            <a:prstTxWarp prst="textArchUp">
              <a:avLst>
                <a:gd name="adj" fmla="val 10870835"/>
              </a:avLst>
            </a:prstTxWarp>
            <a:spAutoFit/>
          </a:bodyPr>
          <a:lstStyle/>
          <a:p>
            <a:pPr algn="ctr"/>
            <a:r>
              <a:rPr lang="en-US" b="1" dirty="0">
                <a:solidFill>
                  <a:schemeClr val="tx2">
                    <a:lumMod val="10000"/>
                    <a:lumOff val="90000"/>
                  </a:schemeClr>
                </a:solidFill>
                <a:latin typeface="Arial" panose="020B0604020202020204" pitchFamily="34" charset="0"/>
                <a:cs typeface="Arial" panose="020B0604020202020204" pitchFamily="34" charset="0"/>
              </a:rPr>
              <a:t>PROFITS</a:t>
            </a:r>
          </a:p>
        </p:txBody>
      </p:sp>
      <p:sp>
        <p:nvSpPr>
          <p:cNvPr id="30" name="Rectangle 29"/>
          <p:cNvSpPr/>
          <p:nvPr/>
        </p:nvSpPr>
        <p:spPr>
          <a:xfrm>
            <a:off x="6054397" y="1741738"/>
            <a:ext cx="816570" cy="323165"/>
          </a:xfrm>
          <a:prstGeom prst="rect">
            <a:avLst/>
          </a:prstGeom>
          <a:noFill/>
        </p:spPr>
        <p:txBody>
          <a:bodyPr spcFirstLastPara="1" wrap="none" lIns="68580" tIns="34290" rIns="68580" bIns="34290" numCol="1">
            <a:prstTxWarp prst="textArchUp">
              <a:avLst/>
            </a:prstTxWarp>
            <a:spAutoFit/>
          </a:bodyPr>
          <a:lstStyle/>
          <a:p>
            <a:pPr algn="ctr"/>
            <a:r>
              <a:rPr lang="en-US" sz="825" b="1" dirty="0">
                <a:ln w="0"/>
                <a:solidFill>
                  <a:schemeClr val="tx2">
                    <a:lumMod val="10000"/>
                    <a:lumOff val="90000"/>
                  </a:schemeClr>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DEVELOPER </a:t>
            </a:r>
          </a:p>
          <a:p>
            <a:pPr algn="ctr"/>
            <a:r>
              <a:rPr lang="en-US" sz="825" b="1" dirty="0">
                <a:ln w="0"/>
                <a:solidFill>
                  <a:schemeClr val="tx2">
                    <a:lumMod val="10000"/>
                    <a:lumOff val="90000"/>
                  </a:schemeClr>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COMMUNITY</a:t>
            </a:r>
          </a:p>
        </p:txBody>
      </p:sp>
      <p:sp>
        <p:nvSpPr>
          <p:cNvPr id="31" name="Rectangle 30"/>
          <p:cNvSpPr/>
          <p:nvPr/>
        </p:nvSpPr>
        <p:spPr>
          <a:xfrm rot="4106501">
            <a:off x="6949601" y="2271379"/>
            <a:ext cx="816570" cy="323165"/>
          </a:xfrm>
          <a:prstGeom prst="rect">
            <a:avLst/>
          </a:prstGeom>
          <a:noFill/>
        </p:spPr>
        <p:txBody>
          <a:bodyPr spcFirstLastPara="1" wrap="none" lIns="68580" tIns="34290" rIns="68580" bIns="34290" numCol="1">
            <a:prstTxWarp prst="textArchUp">
              <a:avLst/>
            </a:prstTxWarp>
            <a:spAutoFit/>
          </a:bodyPr>
          <a:lstStyle/>
          <a:p>
            <a:pPr algn="ctr"/>
            <a:r>
              <a:rPr lang="en-US" sz="825" b="1" dirty="0">
                <a:ln w="0"/>
                <a:solidFill>
                  <a:schemeClr val="tx2">
                    <a:lumMod val="10000"/>
                    <a:lumOff val="90000"/>
                  </a:schemeClr>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PLATFORM</a:t>
            </a:r>
          </a:p>
        </p:txBody>
      </p:sp>
      <p:sp>
        <p:nvSpPr>
          <p:cNvPr id="32" name="Rectangle 31"/>
          <p:cNvSpPr/>
          <p:nvPr/>
        </p:nvSpPr>
        <p:spPr>
          <a:xfrm rot="12861826">
            <a:off x="5546944" y="3435992"/>
            <a:ext cx="816570" cy="323165"/>
          </a:xfrm>
          <a:prstGeom prst="rect">
            <a:avLst/>
          </a:prstGeom>
          <a:noFill/>
        </p:spPr>
        <p:txBody>
          <a:bodyPr spcFirstLastPara="1" wrap="none" lIns="68580" tIns="34290" rIns="68580" bIns="34290" numCol="1">
            <a:prstTxWarp prst="textArchUp">
              <a:avLst/>
            </a:prstTxWarp>
            <a:spAutoFit/>
          </a:bodyPr>
          <a:lstStyle/>
          <a:p>
            <a:pPr algn="ctr"/>
            <a:r>
              <a:rPr lang="en-US" sz="825" b="1"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PROMOTION</a:t>
            </a:r>
          </a:p>
        </p:txBody>
      </p:sp>
      <p:sp>
        <p:nvSpPr>
          <p:cNvPr id="33" name="Rectangle 32"/>
          <p:cNvSpPr/>
          <p:nvPr/>
        </p:nvSpPr>
        <p:spPr>
          <a:xfrm rot="8239916">
            <a:off x="6700095" y="3359140"/>
            <a:ext cx="816570" cy="323165"/>
          </a:xfrm>
          <a:prstGeom prst="rect">
            <a:avLst/>
          </a:prstGeom>
          <a:noFill/>
        </p:spPr>
        <p:txBody>
          <a:bodyPr spcFirstLastPara="1" wrap="none" lIns="68580" tIns="34290" rIns="68580" bIns="34290" numCol="1">
            <a:prstTxWarp prst="textArchUp">
              <a:avLst/>
            </a:prstTxWarp>
            <a:spAutoFit/>
          </a:bodyPr>
          <a:lstStyle/>
          <a:p>
            <a:pPr algn="ctr"/>
            <a:r>
              <a:rPr lang="en-US" sz="825" b="1"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SOFTWARE</a:t>
            </a:r>
          </a:p>
        </p:txBody>
      </p:sp>
      <p:sp>
        <p:nvSpPr>
          <p:cNvPr id="34" name="Rectangle 33"/>
          <p:cNvSpPr/>
          <p:nvPr/>
        </p:nvSpPr>
        <p:spPr>
          <a:xfrm rot="16958563">
            <a:off x="5123421" y="2431732"/>
            <a:ext cx="816570" cy="323165"/>
          </a:xfrm>
          <a:prstGeom prst="rect">
            <a:avLst/>
          </a:prstGeom>
          <a:noFill/>
        </p:spPr>
        <p:txBody>
          <a:bodyPr spcFirstLastPara="1" wrap="none" lIns="68580" tIns="34290" rIns="68580" bIns="34290" numCol="1">
            <a:prstTxWarp prst="textArchUp">
              <a:avLst/>
            </a:prstTxWarp>
            <a:spAutoFit/>
          </a:bodyPr>
          <a:lstStyle/>
          <a:p>
            <a:pPr algn="ctr"/>
            <a:r>
              <a:rPr lang="en-US" sz="825" b="1" dirty="0">
                <a:ln w="0"/>
                <a:solidFill>
                  <a:schemeClr val="tx2">
                    <a:lumMod val="10000"/>
                    <a:lumOff val="90000"/>
                  </a:schemeClr>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PARTICIPATION</a:t>
            </a:r>
          </a:p>
        </p:txBody>
      </p:sp>
      <p:pic>
        <p:nvPicPr>
          <p:cNvPr id="35" name="Picture 3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847819" y="2393192"/>
            <a:ext cx="1257303" cy="449200"/>
          </a:xfrm>
          <a:prstGeom prst="rect">
            <a:avLst/>
          </a:prstGeom>
        </p:spPr>
      </p:pic>
    </p:spTree>
    <p:extLst>
      <p:ext uri="{BB962C8B-B14F-4D97-AF65-F5344CB8AC3E}">
        <p14:creationId xmlns:p14="http://schemas.microsoft.com/office/powerpoint/2010/main" val="2022048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9320AE-A36F-9245-8C63-4E6B570C387E}"/>
              </a:ext>
            </a:extLst>
          </p:cNvPr>
          <p:cNvSpPr>
            <a:spLocks noGrp="1"/>
          </p:cNvSpPr>
          <p:nvPr>
            <p:ph type="title"/>
          </p:nvPr>
        </p:nvSpPr>
        <p:spPr>
          <a:xfrm>
            <a:off x="221808" y="847513"/>
            <a:ext cx="8740142" cy="1030984"/>
          </a:xfrm>
        </p:spPr>
        <p:txBody>
          <a:bodyPr>
            <a:noAutofit/>
          </a:bodyPr>
          <a:lstStyle/>
          <a:p>
            <a:pPr algn="ctr"/>
            <a:r>
              <a:rPr lang="en-US" sz="3200" dirty="0"/>
              <a:t>R Consortium community investments are guided by the Infrastructure Steering Committee</a:t>
            </a:r>
          </a:p>
        </p:txBody>
      </p:sp>
      <p:graphicFrame>
        <p:nvGraphicFramePr>
          <p:cNvPr id="8" name="Diagram 7">
            <a:extLst>
              <a:ext uri="{FF2B5EF4-FFF2-40B4-BE49-F238E27FC236}">
                <a16:creationId xmlns:a16="http://schemas.microsoft.com/office/drawing/2014/main" id="{361C4F8B-A9C9-3B49-9890-9EBB0A487A22}"/>
              </a:ext>
            </a:extLst>
          </p:cNvPr>
          <p:cNvGraphicFramePr/>
          <p:nvPr>
            <p:extLst>
              <p:ext uri="{D42A27DB-BD31-4B8C-83A1-F6EECF244321}">
                <p14:modId xmlns:p14="http://schemas.microsoft.com/office/powerpoint/2010/main" val="831061332"/>
              </p:ext>
            </p:extLst>
          </p:nvPr>
        </p:nvGraphicFramePr>
        <p:xfrm>
          <a:off x="221808" y="2126973"/>
          <a:ext cx="8740142" cy="26059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237115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22864</TotalTime>
  <Words>2181</Words>
  <Application>Microsoft Macintosh PowerPoint</Application>
  <PresentationFormat>On-screen Show (16:9)</PresentationFormat>
  <Paragraphs>232</Paragraphs>
  <Slides>25</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Microsoft YaHei</vt:lpstr>
      <vt:lpstr>ＭＳ Ｐゴシック</vt:lpstr>
      <vt:lpstr>Arial</vt:lpstr>
      <vt:lpstr>Calibri</vt:lpstr>
      <vt:lpstr>DIN Condensed</vt:lpstr>
      <vt:lpstr>Gill Sans</vt:lpstr>
      <vt:lpstr>helvetica</vt:lpstr>
      <vt:lpstr>Helvetica Neue</vt:lpstr>
      <vt:lpstr>Helvetica Neue Light</vt:lpstr>
      <vt:lpstr>Office Theme</vt:lpstr>
      <vt:lpstr>Sustainable Community Investment in Action - A Look at Some of the R Consortium Funded Grant Projects and Working Groups</vt:lpstr>
      <vt:lpstr>R is seeing remarkable growth</vt:lpstr>
      <vt:lpstr>But with growth, come challenges</vt:lpstr>
      <vt:lpstr>Increasing enterprise use of R brings new needs</vt:lpstr>
      <vt:lpstr>The future for R</vt:lpstr>
      <vt:lpstr>R Consortium’s mission is to work with and provide support to key organizations and groups developing, maintaining, distributing and using R.</vt:lpstr>
      <vt:lpstr>R Consortium Momentum</vt:lpstr>
      <vt:lpstr>Foundations enable ecosystems by creating trust</vt:lpstr>
      <vt:lpstr>R Consortium community investments are guided by the Infrastructure Steering Committee</vt:lpstr>
      <vt:lpstr>Examples of ISC Funded Projects</vt:lpstr>
      <vt:lpstr>Successful Funded Project DBI Project - Kirill Müller</vt:lpstr>
      <vt:lpstr>Successful Funded Project Infrastructure Development - Jeroen Ooms</vt:lpstr>
      <vt:lpstr>Successful Funded Project Simple Features for R - Edzer Pebesma</vt:lpstr>
      <vt:lpstr>Enabling community interactions</vt:lpstr>
      <vt:lpstr>Strategic Investments for the future of the R Community</vt:lpstr>
      <vt:lpstr>R Consortium focus – adoption and support of R in organizations</vt:lpstr>
      <vt:lpstr>Organic driven collaboration builds the base for sustainability</vt:lpstr>
      <vt:lpstr>R Packages are a huge part of the R user experience</vt:lpstr>
      <vt:lpstr>Addressing trust and expectations in R packages</vt:lpstr>
      <vt:lpstr>Strategic program alignment</vt:lpstr>
      <vt:lpstr>Why alignment with CII Best Practices Badge?</vt:lpstr>
      <vt:lpstr>Continued development on R-hub to automate package quality</vt:lpstr>
      <vt:lpstr>Creating spaces for industry to drive consensus and tools for collaboration</vt:lpstr>
      <vt:lpstr>How to get involved?</vt:lpstr>
      <vt:lpstr>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Amanda Cohen</dc:creator>
  <cp:lastModifiedBy>John Mertic</cp:lastModifiedBy>
  <cp:revision>84</cp:revision>
  <cp:lastPrinted>2018-07-31T19:08:38Z</cp:lastPrinted>
  <dcterms:created xsi:type="dcterms:W3CDTF">2015-06-05T17:41:17Z</dcterms:created>
  <dcterms:modified xsi:type="dcterms:W3CDTF">2018-08-28T18:23:37Z</dcterms:modified>
</cp:coreProperties>
</file>

<file path=docProps/thumbnail.jpeg>
</file>